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91" r:id="rId3"/>
    <p:sldId id="300" r:id="rId4"/>
    <p:sldId id="301" r:id="rId5"/>
    <p:sldId id="302" r:id="rId6"/>
    <p:sldId id="304" r:id="rId7"/>
    <p:sldId id="303" r:id="rId8"/>
    <p:sldId id="306" r:id="rId9"/>
    <p:sldId id="305" r:id="rId10"/>
    <p:sldId id="307" r:id="rId11"/>
    <p:sldId id="308" r:id="rId12"/>
    <p:sldId id="309" r:id="rId13"/>
    <p:sldId id="310" r:id="rId14"/>
    <p:sldId id="311" r:id="rId15"/>
    <p:sldId id="312" r:id="rId16"/>
    <p:sldId id="313" r:id="rId17"/>
    <p:sldId id="314" r:id="rId18"/>
    <p:sldId id="315" r:id="rId19"/>
    <p:sldId id="375" r:id="rId20"/>
    <p:sldId id="376" r:id="rId21"/>
    <p:sldId id="379" r:id="rId22"/>
    <p:sldId id="380"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35" r:id="rId37"/>
    <p:sldId id="329" r:id="rId38"/>
    <p:sldId id="330" r:id="rId39"/>
    <p:sldId id="331" r:id="rId40"/>
    <p:sldId id="336" r:id="rId41"/>
    <p:sldId id="332" r:id="rId42"/>
    <p:sldId id="337" r:id="rId43"/>
    <p:sldId id="333" r:id="rId44"/>
    <p:sldId id="334" r:id="rId45"/>
    <p:sldId id="339" r:id="rId46"/>
    <p:sldId id="338" r:id="rId47"/>
    <p:sldId id="340" r:id="rId48"/>
    <p:sldId id="341" r:id="rId49"/>
    <p:sldId id="342" r:id="rId50"/>
    <p:sldId id="343" r:id="rId51"/>
    <p:sldId id="347" r:id="rId52"/>
    <p:sldId id="348" r:id="rId53"/>
    <p:sldId id="349" r:id="rId54"/>
    <p:sldId id="344" r:id="rId55"/>
    <p:sldId id="345" r:id="rId56"/>
    <p:sldId id="350" r:id="rId57"/>
    <p:sldId id="351"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7" r:id="rId72"/>
    <p:sldId id="366" r:id="rId73"/>
    <p:sldId id="368" r:id="rId74"/>
    <p:sldId id="369" r:id="rId75"/>
    <p:sldId id="370" r:id="rId76"/>
    <p:sldId id="371" r:id="rId77"/>
    <p:sldId id="372" r:id="rId78"/>
    <p:sldId id="373" r:id="rId79"/>
    <p:sldId id="374"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1"/>
    <p:restoredTop sz="94585"/>
  </p:normalViewPr>
  <p:slideViewPr>
    <p:cSldViewPr snapToGrid="0" snapToObjects="1">
      <p:cViewPr varScale="1">
        <p:scale>
          <a:sx n="93" d="100"/>
          <a:sy n="93" d="100"/>
        </p:scale>
        <p:origin x="283"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6F745-46F0-254C-862A-65D38944EC5E}"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73566-276D-324B-B748-BB5B81DD407E}" type="slidenum">
              <a:rPr lang="en-US" smtClean="0"/>
              <a:t>‹#›</a:t>
            </a:fld>
            <a:endParaRPr lang="en-US"/>
          </a:p>
        </p:txBody>
      </p:sp>
    </p:spTree>
    <p:extLst>
      <p:ext uri="{BB962C8B-B14F-4D97-AF65-F5344CB8AC3E}">
        <p14:creationId xmlns:p14="http://schemas.microsoft.com/office/powerpoint/2010/main" val="158361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66-276D-324B-B748-BB5B81DD407E}" type="slidenum">
              <a:rPr lang="en-US" smtClean="0"/>
              <a:t>4</a:t>
            </a:fld>
            <a:endParaRPr lang="en-US"/>
          </a:p>
        </p:txBody>
      </p:sp>
    </p:spTree>
    <p:extLst>
      <p:ext uri="{BB962C8B-B14F-4D97-AF65-F5344CB8AC3E}">
        <p14:creationId xmlns:p14="http://schemas.microsoft.com/office/powerpoint/2010/main" val="142801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66-276D-324B-B748-BB5B81DD407E}" type="slidenum">
              <a:rPr lang="en-US" smtClean="0"/>
              <a:t>16</a:t>
            </a:fld>
            <a:endParaRPr lang="en-US"/>
          </a:p>
        </p:txBody>
      </p:sp>
    </p:spTree>
    <p:extLst>
      <p:ext uri="{BB962C8B-B14F-4D97-AF65-F5344CB8AC3E}">
        <p14:creationId xmlns:p14="http://schemas.microsoft.com/office/powerpoint/2010/main" val="204657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66-276D-324B-B748-BB5B81DD407E}" type="slidenum">
              <a:rPr lang="en-US" smtClean="0"/>
              <a:t>17</a:t>
            </a:fld>
            <a:endParaRPr lang="en-US"/>
          </a:p>
        </p:txBody>
      </p:sp>
    </p:spTree>
    <p:extLst>
      <p:ext uri="{BB962C8B-B14F-4D97-AF65-F5344CB8AC3E}">
        <p14:creationId xmlns:p14="http://schemas.microsoft.com/office/powerpoint/2010/main" val="11566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66-276D-324B-B748-BB5B81DD407E}" type="slidenum">
              <a:rPr lang="en-US" smtClean="0"/>
              <a:t>18</a:t>
            </a:fld>
            <a:endParaRPr lang="en-US"/>
          </a:p>
        </p:txBody>
      </p:sp>
    </p:spTree>
    <p:extLst>
      <p:ext uri="{BB962C8B-B14F-4D97-AF65-F5344CB8AC3E}">
        <p14:creationId xmlns:p14="http://schemas.microsoft.com/office/powerpoint/2010/main" val="165167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773566-276D-324B-B748-BB5B81DD407E}" type="slidenum">
              <a:rPr lang="en-US" smtClean="0"/>
              <a:t>57</a:t>
            </a:fld>
            <a:endParaRPr lang="en-US"/>
          </a:p>
        </p:txBody>
      </p:sp>
    </p:spTree>
    <p:extLst>
      <p:ext uri="{BB962C8B-B14F-4D97-AF65-F5344CB8AC3E}">
        <p14:creationId xmlns:p14="http://schemas.microsoft.com/office/powerpoint/2010/main" val="20452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73566-276D-324B-B748-BB5B81DD407E}" type="slidenum">
              <a:rPr lang="en-US" smtClean="0"/>
              <a:t>66</a:t>
            </a:fld>
            <a:endParaRPr lang="en-US"/>
          </a:p>
        </p:txBody>
      </p:sp>
    </p:spTree>
    <p:extLst>
      <p:ext uri="{BB962C8B-B14F-4D97-AF65-F5344CB8AC3E}">
        <p14:creationId xmlns:p14="http://schemas.microsoft.com/office/powerpoint/2010/main" val="10870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andipc@cse.iitkgp.ac.in"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9144"/>
            <a:ext cx="12192000" cy="122864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5900" y="4559653"/>
            <a:ext cx="974535" cy="1090627"/>
          </a:xfrm>
          <a:prstGeom prst="rect">
            <a:avLst/>
          </a:prstGeom>
        </p:spPr>
      </p:pic>
      <p:sp>
        <p:nvSpPr>
          <p:cNvPr id="9" name="TextBox 8"/>
          <p:cNvSpPr txBox="1"/>
          <p:nvPr userDrawn="1"/>
        </p:nvSpPr>
        <p:spPr>
          <a:xfrm>
            <a:off x="80410" y="5836765"/>
            <a:ext cx="3931334" cy="646331"/>
          </a:xfrm>
          <a:prstGeom prst="rect">
            <a:avLst/>
          </a:prstGeom>
          <a:noFill/>
        </p:spPr>
        <p:txBody>
          <a:bodyPr wrap="square" rtlCol="0">
            <a:spAutoFit/>
          </a:bodyPr>
          <a:lstStyle/>
          <a:p>
            <a:r>
              <a:rPr lang="en-US" b="1" dirty="0">
                <a:latin typeface="Arial Narrow" panose="020B0606020202030204" pitchFamily="34" charset="0"/>
              </a:rPr>
              <a:t>INDIAN INSTITUTE OF TECHNOLOGY </a:t>
            </a:r>
          </a:p>
          <a:p>
            <a:r>
              <a:rPr lang="en-US" b="1" dirty="0">
                <a:latin typeface="Arial Narrow" panose="020B0606020202030204" pitchFamily="34" charset="0"/>
              </a:rPr>
              <a:t>KHARAGPUR</a:t>
            </a:r>
          </a:p>
        </p:txBody>
      </p:sp>
      <p:sp>
        <p:nvSpPr>
          <p:cNvPr id="10" name="Rectangle 9"/>
          <p:cNvSpPr/>
          <p:nvPr userDrawn="1"/>
        </p:nvSpPr>
        <p:spPr>
          <a:xfrm>
            <a:off x="4137152" y="1282388"/>
            <a:ext cx="78009" cy="543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80410" y="3646351"/>
            <a:ext cx="4056742" cy="707886"/>
          </a:xfrm>
          <a:prstGeom prst="rect">
            <a:avLst/>
          </a:prstGeom>
          <a:noFill/>
        </p:spPr>
        <p:txBody>
          <a:bodyPr wrap="square" rtlCol="0">
            <a:spAutoFit/>
          </a:bodyPr>
          <a:lstStyle/>
          <a:p>
            <a:r>
              <a:rPr lang="en-IN" sz="2000" b="1">
                <a:solidFill>
                  <a:srgbClr val="FF0000"/>
                </a:solidFill>
              </a:rPr>
              <a:t>Department </a:t>
            </a:r>
            <a:r>
              <a:rPr lang="en-IN" sz="2000" b="1" dirty="0">
                <a:solidFill>
                  <a:srgbClr val="FF0000"/>
                </a:solidFill>
              </a:rPr>
              <a:t>of Computer Science and Engineering</a:t>
            </a:r>
          </a:p>
        </p:txBody>
      </p:sp>
      <p:sp>
        <p:nvSpPr>
          <p:cNvPr id="16" name="Title 15"/>
          <p:cNvSpPr>
            <a:spLocks noGrp="1"/>
          </p:cNvSpPr>
          <p:nvPr>
            <p:ph type="title" hasCustomPrompt="1"/>
          </p:nvPr>
        </p:nvSpPr>
        <p:spPr>
          <a:xfrm>
            <a:off x="0" y="9143"/>
            <a:ext cx="12192000" cy="1228641"/>
          </a:xfrm>
          <a:prstGeom prst="rect">
            <a:avLst/>
          </a:prstGeom>
        </p:spPr>
        <p:txBody>
          <a:bodyPr/>
          <a:lstStyle/>
          <a:p>
            <a:r>
              <a:rPr lang="en-US" dirty="0"/>
              <a:t>Title of the Presentation</a:t>
            </a:r>
          </a:p>
        </p:txBody>
      </p:sp>
      <p:sp>
        <p:nvSpPr>
          <p:cNvPr id="13" name="TextBox 12">
            <a:extLst>
              <a:ext uri="{FF2B5EF4-FFF2-40B4-BE49-F238E27FC236}">
                <a16:creationId xmlns:a16="http://schemas.microsoft.com/office/drawing/2014/main" id="{263BED7F-EB73-5A49-B73F-170B0FA7D563}"/>
              </a:ext>
            </a:extLst>
          </p:cNvPr>
          <p:cNvSpPr txBox="1"/>
          <p:nvPr userDrawn="1"/>
        </p:nvSpPr>
        <p:spPr>
          <a:xfrm>
            <a:off x="8809110" y="5517871"/>
            <a:ext cx="3272050" cy="1200329"/>
          </a:xfrm>
          <a:prstGeom prst="rect">
            <a:avLst/>
          </a:prstGeom>
          <a:noFill/>
        </p:spPr>
        <p:txBody>
          <a:bodyPr wrap="none" rtlCol="0">
            <a:spAutoFit/>
          </a:bodyPr>
          <a:lstStyle/>
          <a:p>
            <a:r>
              <a:rPr lang="en-US" sz="2400" b="1" dirty="0" err="1">
                <a:solidFill>
                  <a:srgbClr val="800080"/>
                </a:solidFill>
                <a:latin typeface="Arial Narrow" panose="020B0606020202030204" pitchFamily="34" charset="0"/>
              </a:rPr>
              <a:t>Sandip</a:t>
            </a:r>
            <a:r>
              <a:rPr lang="en-US" sz="2400" b="1" dirty="0">
                <a:solidFill>
                  <a:srgbClr val="800080"/>
                </a:solidFill>
                <a:latin typeface="Arial Narrow" panose="020B0606020202030204" pitchFamily="34" charset="0"/>
              </a:rPr>
              <a:t> Chakraborty</a:t>
            </a:r>
          </a:p>
          <a:p>
            <a:r>
              <a:rPr lang="en-US" sz="2400" b="1" dirty="0">
                <a:solidFill>
                  <a:srgbClr val="800080"/>
                </a:solidFill>
                <a:latin typeface="Arial Narrow" panose="020B0606020202030204" pitchFamily="34" charset="0"/>
                <a:hlinkClick r:id="rId3"/>
              </a:rPr>
              <a:t>sandipc@cse.iitkgp.ac.in</a:t>
            </a:r>
            <a:r>
              <a:rPr lang="en-US" sz="2400" b="1" dirty="0">
                <a:solidFill>
                  <a:srgbClr val="800080"/>
                </a:solidFill>
                <a:latin typeface="Arial Narrow" panose="020B0606020202030204" pitchFamily="34" charset="0"/>
              </a:rPr>
              <a:t> </a:t>
            </a:r>
          </a:p>
          <a:p>
            <a:endParaRPr lang="en-US" sz="2400" b="1" dirty="0">
              <a:solidFill>
                <a:srgbClr val="FF0000"/>
              </a:solidFill>
              <a:latin typeface="Arial Narrow" panose="020B0606020202030204" pitchFamily="34" charset="0"/>
            </a:endParaRPr>
          </a:p>
        </p:txBody>
      </p:sp>
      <p:sp>
        <p:nvSpPr>
          <p:cNvPr id="14" name="TextBox 13">
            <a:extLst>
              <a:ext uri="{FF2B5EF4-FFF2-40B4-BE49-F238E27FC236}">
                <a16:creationId xmlns:a16="http://schemas.microsoft.com/office/drawing/2014/main" id="{48897956-BBA7-2A47-B224-4225BD218305}"/>
              </a:ext>
            </a:extLst>
          </p:cNvPr>
          <p:cNvSpPr txBox="1"/>
          <p:nvPr userDrawn="1"/>
        </p:nvSpPr>
        <p:spPr>
          <a:xfrm>
            <a:off x="4418410" y="5517872"/>
            <a:ext cx="4001416" cy="1200329"/>
          </a:xfrm>
          <a:prstGeom prst="rect">
            <a:avLst/>
          </a:prstGeom>
          <a:noFill/>
        </p:spPr>
        <p:txBody>
          <a:bodyPr wrap="none" rtlCol="0">
            <a:spAutoFit/>
          </a:bodyPr>
          <a:lstStyle/>
          <a:p>
            <a:r>
              <a:rPr lang="en-US" sz="2400" b="1" dirty="0">
                <a:solidFill>
                  <a:srgbClr val="800080"/>
                </a:solidFill>
                <a:latin typeface="Arial Narrow" panose="020B0606020202030204" pitchFamily="34" charset="0"/>
              </a:rPr>
              <a:t>Rajat </a:t>
            </a:r>
            <a:r>
              <a:rPr lang="en-US" sz="2400" b="1" dirty="0" err="1">
                <a:solidFill>
                  <a:srgbClr val="800080"/>
                </a:solidFill>
                <a:latin typeface="Arial Narrow" panose="020B0606020202030204" pitchFamily="34" charset="0"/>
              </a:rPr>
              <a:t>Subhra</a:t>
            </a:r>
            <a:r>
              <a:rPr lang="en-US" sz="2400" b="1" dirty="0">
                <a:solidFill>
                  <a:srgbClr val="800080"/>
                </a:solidFill>
                <a:latin typeface="Arial Narrow" panose="020B0606020202030204" pitchFamily="34" charset="0"/>
              </a:rPr>
              <a:t> Chakraborty</a:t>
            </a:r>
          </a:p>
          <a:p>
            <a:r>
              <a:rPr lang="en-US" sz="2400" b="1" dirty="0">
                <a:solidFill>
                  <a:srgbClr val="800080"/>
                </a:solidFill>
                <a:latin typeface="Arial Narrow" panose="020B0606020202030204" pitchFamily="34" charset="0"/>
                <a:hlinkClick r:id="rId3"/>
              </a:rPr>
              <a:t>rschakraborty@cse.iitkgp.ac.in</a:t>
            </a:r>
            <a:r>
              <a:rPr lang="en-US" sz="2400" b="1" dirty="0">
                <a:solidFill>
                  <a:srgbClr val="800080"/>
                </a:solidFill>
                <a:latin typeface="Arial Narrow" panose="020B0606020202030204" pitchFamily="34" charset="0"/>
              </a:rPr>
              <a:t> </a:t>
            </a:r>
          </a:p>
          <a:p>
            <a:endParaRPr lang="en-US"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5929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78419" y="1037063"/>
            <a:ext cx="11753385" cy="535258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9144"/>
            <a:ext cx="12192000" cy="850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8" name="TextBox 7"/>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9"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130614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5554" y="1092820"/>
            <a:ext cx="2628900" cy="516220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268" y="1092819"/>
            <a:ext cx="8742556" cy="5084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Tree>
    <p:extLst>
      <p:ext uri="{BB962C8B-B14F-4D97-AF65-F5344CB8AC3E}">
        <p14:creationId xmlns:p14="http://schemas.microsoft.com/office/powerpoint/2010/main" val="72767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839" y="1137424"/>
            <a:ext cx="11552663" cy="5349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9144"/>
            <a:ext cx="12192000" cy="850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9" name="TextBox 8"/>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10"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114909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8" name="Rectangle 7"/>
          <p:cNvSpPr/>
          <p:nvPr userDrawn="1"/>
        </p:nvSpPr>
        <p:spPr>
          <a:xfrm>
            <a:off x="-6350" y="1092820"/>
            <a:ext cx="12192000" cy="278869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9"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48401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268" y="1037062"/>
            <a:ext cx="5852532" cy="53414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37062"/>
            <a:ext cx="5770756" cy="53414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144"/>
            <a:ext cx="12192000" cy="850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9" name="TextBox 8"/>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10"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20337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9144"/>
            <a:ext cx="12192000" cy="850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11" name="TextBox 10"/>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12"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153448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9144"/>
            <a:ext cx="12192000" cy="8503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Arial Narrow" panose="020B0606020202030204" pitchFamily="34" charset="0"/>
            </a:endParaRPr>
          </a:p>
        </p:txBody>
      </p:sp>
      <p:sp>
        <p:nvSpPr>
          <p:cNvPr id="7" name="TextBox 6"/>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8" name="Title Placeholder 9"/>
          <p:cNvSpPr>
            <a:spLocks noGrp="1"/>
          </p:cNvSpPr>
          <p:nvPr>
            <p:ph type="title"/>
          </p:nvPr>
        </p:nvSpPr>
        <p:spPr>
          <a:xfrm>
            <a:off x="0" y="9145"/>
            <a:ext cx="12192000" cy="850392"/>
          </a:xfrm>
          <a:prstGeom prst="rect">
            <a:avLst/>
          </a:prstGeom>
        </p:spPr>
        <p:txBody>
          <a:bodyPr vert="horz" lIns="91440" tIns="45720" rIns="91440" bIns="45720" rtlCol="0" anchor="ctr">
            <a:normAutofit/>
          </a:bodyPr>
          <a:lstStyle/>
          <a:p>
            <a:r>
              <a:rPr lang="en-US" sz="2800">
                <a:latin typeface="Arial Rounded MT Bold" charset="0"/>
                <a:ea typeface="Arial Rounded MT Bold" charset="0"/>
                <a:cs typeface="Arial Rounded MT Bold" charset="0"/>
              </a:rPr>
              <a:t>TITLE OF THE SLIDE</a:t>
            </a:r>
            <a:endParaRPr lang="en-US" dirty="0"/>
          </a:p>
        </p:txBody>
      </p:sp>
    </p:spTree>
    <p:extLst>
      <p:ext uri="{BB962C8B-B14F-4D97-AF65-F5344CB8AC3E}">
        <p14:creationId xmlns:p14="http://schemas.microsoft.com/office/powerpoint/2010/main" val="101049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23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9" name="Title Placeholder 9"/>
          <p:cNvSpPr txBox="1">
            <a:spLocks/>
          </p:cNvSpPr>
          <p:nvPr userDrawn="1"/>
        </p:nvSpPr>
        <p:spPr>
          <a:xfrm>
            <a:off x="0" y="9145"/>
            <a:ext cx="12192000" cy="850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baseline="0">
                <a:solidFill>
                  <a:schemeClr val="bg1"/>
                </a:solidFill>
                <a:latin typeface="Arial Rounded MT Bold" charset="0"/>
                <a:ea typeface="Arial Rounded MT Bold" charset="0"/>
                <a:cs typeface="Arial Rounded MT Bold" charset="0"/>
              </a:defRPr>
            </a:lvl1pPr>
          </a:lstStyle>
          <a:p>
            <a:r>
              <a:rPr lang="en-US"/>
              <a:t>TITLE OF THE SLIDE</a:t>
            </a:r>
            <a:endParaRPr lang="en-US" dirty="0"/>
          </a:p>
        </p:txBody>
      </p:sp>
    </p:spTree>
    <p:extLst>
      <p:ext uri="{BB962C8B-B14F-4D97-AF65-F5344CB8AC3E}">
        <p14:creationId xmlns:p14="http://schemas.microsoft.com/office/powerpoint/2010/main" val="106124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p:cNvSpPr txBox="1"/>
          <p:nvPr userDrawn="1"/>
        </p:nvSpPr>
        <p:spPr>
          <a:xfrm>
            <a:off x="241" y="6487262"/>
            <a:ext cx="3450753" cy="33855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n-US" sz="1600" b="1" dirty="0">
                <a:solidFill>
                  <a:schemeClr val="bg1"/>
                </a:solidFill>
                <a:latin typeface="Arial Narrow" panose="020B0606020202030204" pitchFamily="34" charset="0"/>
              </a:rPr>
              <a:t>Indian Institute of Technology Kharagpur</a:t>
            </a:r>
          </a:p>
        </p:txBody>
      </p:sp>
      <p:sp>
        <p:nvSpPr>
          <p:cNvPr id="9" name="Title Placeholder 9"/>
          <p:cNvSpPr txBox="1">
            <a:spLocks/>
          </p:cNvSpPr>
          <p:nvPr userDrawn="1"/>
        </p:nvSpPr>
        <p:spPr>
          <a:xfrm>
            <a:off x="0" y="9145"/>
            <a:ext cx="12192000" cy="850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baseline="0">
                <a:solidFill>
                  <a:schemeClr val="bg1"/>
                </a:solidFill>
                <a:latin typeface="Arial Rounded MT Bold" charset="0"/>
                <a:ea typeface="Arial Rounded MT Bold" charset="0"/>
                <a:cs typeface="Arial Rounded MT Bold" charset="0"/>
              </a:defRPr>
            </a:lvl1pPr>
          </a:lstStyle>
          <a:p>
            <a:r>
              <a:rPr lang="en-US"/>
              <a:t>TITLE OF THE SLIDE</a:t>
            </a:r>
            <a:endParaRPr lang="en-US" dirty="0"/>
          </a:p>
        </p:txBody>
      </p:sp>
    </p:spTree>
    <p:extLst>
      <p:ext uri="{BB962C8B-B14F-4D97-AF65-F5344CB8AC3E}">
        <p14:creationId xmlns:p14="http://schemas.microsoft.com/office/powerpoint/2010/main" val="152581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6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baseline="0">
          <a:solidFill>
            <a:schemeClr val="bg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ronbark.xtelco.com.au/subjects/DC/lectures/13/" TargetMode="External"/><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tutorialspoint.com/data_communication_computer_network/data_link_control_and_protocols.htm" TargetMode="External"/><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498"/>
            <a:ext cx="12192000" cy="637988"/>
          </a:xfrm>
        </p:spPr>
        <p:txBody>
          <a:bodyPr>
            <a:normAutofit/>
          </a:bodyPr>
          <a:lstStyle/>
          <a:p>
            <a:r>
              <a:rPr lang="en-US" dirty="0"/>
              <a:t>CS 31006: Computer Networks </a:t>
            </a:r>
            <a:r>
              <a:rPr lang="mr-IN" dirty="0"/>
              <a:t>–</a:t>
            </a:r>
            <a:r>
              <a:rPr lang="en-US" dirty="0"/>
              <a:t> Transport Layer Services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0651" y="1716841"/>
            <a:ext cx="6243638" cy="3216977"/>
          </a:xfrm>
          <a:prstGeom prst="rect">
            <a:avLst/>
          </a:prstGeom>
        </p:spPr>
      </p:pic>
    </p:spTree>
    <p:extLst>
      <p:ext uri="{BB962C8B-B14F-4D97-AF65-F5344CB8AC3E}">
        <p14:creationId xmlns:p14="http://schemas.microsoft.com/office/powerpoint/2010/main" val="180998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Layer Protocol </a:t>
            </a:r>
            <a:r>
              <a:rPr lang="mr-IN" dirty="0"/>
              <a:t>–</a:t>
            </a:r>
            <a:r>
              <a:rPr lang="en-US" dirty="0"/>
              <a:t> State Diagram</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70125" y="977088"/>
            <a:ext cx="7302500" cy="5391962"/>
          </a:xfrm>
          <a:prstGeom prst="rect">
            <a:avLst/>
          </a:prstGeom>
        </p:spPr>
      </p:pic>
      <p:sp>
        <p:nvSpPr>
          <p:cNvPr id="6" name="TextBox 5"/>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
        <p:nvSpPr>
          <p:cNvPr id="8" name="TextBox 7"/>
          <p:cNvSpPr txBox="1"/>
          <p:nvPr/>
        </p:nvSpPr>
        <p:spPr>
          <a:xfrm>
            <a:off x="9401168" y="2982831"/>
            <a:ext cx="1649811" cy="707886"/>
          </a:xfrm>
          <a:prstGeom prst="rect">
            <a:avLst/>
          </a:prstGeom>
          <a:noFill/>
        </p:spPr>
        <p:txBody>
          <a:bodyPr wrap="none" rtlCol="0">
            <a:spAutoFit/>
          </a:bodyPr>
          <a:lstStyle/>
          <a:p>
            <a:r>
              <a:rPr lang="en-US" sz="4000" b="1" dirty="0"/>
              <a:t>CLIENT</a:t>
            </a:r>
          </a:p>
        </p:txBody>
      </p:sp>
      <p:sp>
        <p:nvSpPr>
          <p:cNvPr id="9" name="Rectangle 8"/>
          <p:cNvSpPr/>
          <p:nvPr/>
        </p:nvSpPr>
        <p:spPr>
          <a:xfrm>
            <a:off x="5064404" y="1085851"/>
            <a:ext cx="6173056" cy="5283199"/>
          </a:xfrm>
          <a:prstGeom prst="rect">
            <a:avLst/>
          </a:prstGeom>
          <a:no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70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11D42-99D3-334D-A6AC-8783275F3D03}"/>
              </a:ext>
            </a:extLst>
          </p:cNvPr>
          <p:cNvSpPr>
            <a:spLocks noGrp="1"/>
          </p:cNvSpPr>
          <p:nvPr>
            <p:ph type="title"/>
          </p:nvPr>
        </p:nvSpPr>
        <p:spPr/>
        <p:txBody>
          <a:bodyPr/>
          <a:lstStyle/>
          <a:p>
            <a:r>
              <a:rPr lang="en-US" dirty="0"/>
              <a:t>Segment, Packet (or Datagram) and Frame</a:t>
            </a:r>
          </a:p>
        </p:txBody>
      </p:sp>
      <p:pic>
        <p:nvPicPr>
          <p:cNvPr id="5" name="Picture 4">
            <a:extLst>
              <a:ext uri="{FF2B5EF4-FFF2-40B4-BE49-F238E27FC236}">
                <a16:creationId xmlns:a16="http://schemas.microsoft.com/office/drawing/2014/main" id="{269AEDA3-19FE-B143-B6CB-727D3B71E758}"/>
              </a:ext>
            </a:extLst>
          </p:cNvPr>
          <p:cNvPicPr>
            <a:picLocks noChangeAspect="1"/>
          </p:cNvPicPr>
          <p:nvPr/>
        </p:nvPicPr>
        <p:blipFill>
          <a:blip r:embed="rId2"/>
          <a:stretch>
            <a:fillRect/>
          </a:stretch>
        </p:blipFill>
        <p:spPr>
          <a:xfrm>
            <a:off x="1447799" y="1513608"/>
            <a:ext cx="10359353" cy="3252355"/>
          </a:xfrm>
          <a:prstGeom prst="rect">
            <a:avLst/>
          </a:prstGeom>
        </p:spPr>
      </p:pic>
      <p:sp>
        <p:nvSpPr>
          <p:cNvPr id="6" name="TextBox 5">
            <a:extLst>
              <a:ext uri="{FF2B5EF4-FFF2-40B4-BE49-F238E27FC236}">
                <a16:creationId xmlns:a16="http://schemas.microsoft.com/office/drawing/2014/main" id="{E85B3FFB-756A-1241-89FA-8E2FB5C53A47}"/>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41345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0DAE3-99D1-8040-BCC9-DE5C32B51025}"/>
              </a:ext>
            </a:extLst>
          </p:cNvPr>
          <p:cNvSpPr>
            <a:spLocks noGrp="1"/>
          </p:cNvSpPr>
          <p:nvPr>
            <p:ph idx="1"/>
          </p:nvPr>
        </p:nvSpPr>
        <p:spPr>
          <a:xfrm>
            <a:off x="356839" y="5365394"/>
            <a:ext cx="11552663" cy="1121867"/>
          </a:xfrm>
        </p:spPr>
        <p:txBody>
          <a:bodyPr/>
          <a:lstStyle/>
          <a:p>
            <a:r>
              <a:rPr lang="en-US" b="1" dirty="0">
                <a:solidFill>
                  <a:srgbClr val="FF0000"/>
                </a:solidFill>
              </a:rPr>
              <a:t>This is a simple primitive for connection establishment – but does this work good?</a:t>
            </a:r>
          </a:p>
        </p:txBody>
      </p:sp>
      <p:sp>
        <p:nvSpPr>
          <p:cNvPr id="3" name="Title 2">
            <a:extLst>
              <a:ext uri="{FF2B5EF4-FFF2-40B4-BE49-F238E27FC236}">
                <a16:creationId xmlns:a16="http://schemas.microsoft.com/office/drawing/2014/main" id="{55C57845-DBC6-B74A-B207-1F915F4E3FE1}"/>
              </a:ext>
            </a:extLst>
          </p:cNvPr>
          <p:cNvSpPr>
            <a:spLocks noGrp="1"/>
          </p:cNvSpPr>
          <p:nvPr>
            <p:ph type="title"/>
          </p:nvPr>
        </p:nvSpPr>
        <p:spPr/>
        <p:txBody>
          <a:bodyPr/>
          <a:lstStyle/>
          <a:p>
            <a:r>
              <a:rPr lang="en-US" dirty="0"/>
              <a:t>Connection Establishment</a:t>
            </a:r>
          </a:p>
        </p:txBody>
      </p:sp>
      <p:cxnSp>
        <p:nvCxnSpPr>
          <p:cNvPr id="4" name="Straight Arrow Connector 3">
            <a:extLst>
              <a:ext uri="{FF2B5EF4-FFF2-40B4-BE49-F238E27FC236}">
                <a16:creationId xmlns:a16="http://schemas.microsoft.com/office/drawing/2014/main" id="{4B0BCA74-195A-8046-8B21-5A8072D56FAB}"/>
              </a:ext>
            </a:extLst>
          </p:cNvPr>
          <p:cNvCxnSpPr>
            <a:cxnSpLocks/>
          </p:cNvCxnSpPr>
          <p:nvPr/>
        </p:nvCxnSpPr>
        <p:spPr>
          <a:xfrm>
            <a:off x="4157663" y="1728788"/>
            <a:ext cx="50006" cy="3231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032DBBB6-2B3B-A74C-9282-D31E2501CB62}"/>
              </a:ext>
            </a:extLst>
          </p:cNvPr>
          <p:cNvSpPr/>
          <p:nvPr/>
        </p:nvSpPr>
        <p:spPr>
          <a:xfrm>
            <a:off x="3586163"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Client</a:t>
            </a:r>
          </a:p>
        </p:txBody>
      </p:sp>
      <p:cxnSp>
        <p:nvCxnSpPr>
          <p:cNvPr id="6" name="Straight Arrow Connector 5">
            <a:extLst>
              <a:ext uri="{FF2B5EF4-FFF2-40B4-BE49-F238E27FC236}">
                <a16:creationId xmlns:a16="http://schemas.microsoft.com/office/drawing/2014/main" id="{13FECB0C-841C-8B46-9414-DCF8815D8B98}"/>
              </a:ext>
            </a:extLst>
          </p:cNvPr>
          <p:cNvCxnSpPr>
            <a:cxnSpLocks/>
          </p:cNvCxnSpPr>
          <p:nvPr/>
        </p:nvCxnSpPr>
        <p:spPr>
          <a:xfrm>
            <a:off x="10382250" y="1728788"/>
            <a:ext cx="50006" cy="30510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1F96E0C-1886-1D40-A4D9-24F9D4165CBB}"/>
              </a:ext>
            </a:extLst>
          </p:cNvPr>
          <p:cNvSpPr/>
          <p:nvPr/>
        </p:nvSpPr>
        <p:spPr>
          <a:xfrm>
            <a:off x="9810750"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Server</a:t>
            </a:r>
          </a:p>
        </p:txBody>
      </p:sp>
      <p:sp>
        <p:nvSpPr>
          <p:cNvPr id="8" name="TextBox 7">
            <a:extLst>
              <a:ext uri="{FF2B5EF4-FFF2-40B4-BE49-F238E27FC236}">
                <a16:creationId xmlns:a16="http://schemas.microsoft.com/office/drawing/2014/main" id="{AAC5EBD6-35EA-8746-8961-7BA5AFE4EAE6}"/>
              </a:ext>
            </a:extLst>
          </p:cNvPr>
          <p:cNvSpPr txBox="1"/>
          <p:nvPr/>
        </p:nvSpPr>
        <p:spPr>
          <a:xfrm>
            <a:off x="8972550" y="1871663"/>
            <a:ext cx="1189749" cy="523220"/>
          </a:xfrm>
          <a:prstGeom prst="rect">
            <a:avLst/>
          </a:prstGeom>
          <a:noFill/>
        </p:spPr>
        <p:txBody>
          <a:bodyPr wrap="none" rtlCol="0">
            <a:spAutoFit/>
          </a:bodyPr>
          <a:lstStyle/>
          <a:p>
            <a:r>
              <a:rPr lang="en-US" sz="2800" b="1" dirty="0"/>
              <a:t>LISTEN</a:t>
            </a:r>
          </a:p>
        </p:txBody>
      </p:sp>
      <p:cxnSp>
        <p:nvCxnSpPr>
          <p:cNvPr id="9" name="Straight Arrow Connector 8">
            <a:extLst>
              <a:ext uri="{FF2B5EF4-FFF2-40B4-BE49-F238E27FC236}">
                <a16:creationId xmlns:a16="http://schemas.microsoft.com/office/drawing/2014/main" id="{F2518712-007E-624A-B27D-855802ADE7C4}"/>
              </a:ext>
            </a:extLst>
          </p:cNvPr>
          <p:cNvCxnSpPr/>
          <p:nvPr/>
        </p:nvCxnSpPr>
        <p:spPr>
          <a:xfrm>
            <a:off x="4207669" y="2243138"/>
            <a:ext cx="6174581" cy="4143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5419C18-3C6E-B140-B80A-F6592A34111D}"/>
              </a:ext>
            </a:extLst>
          </p:cNvPr>
          <p:cNvSpPr txBox="1"/>
          <p:nvPr/>
        </p:nvSpPr>
        <p:spPr>
          <a:xfrm>
            <a:off x="2468402" y="1905234"/>
            <a:ext cx="1629292" cy="523220"/>
          </a:xfrm>
          <a:prstGeom prst="rect">
            <a:avLst/>
          </a:prstGeom>
          <a:noFill/>
        </p:spPr>
        <p:txBody>
          <a:bodyPr wrap="none" rtlCol="0">
            <a:spAutoFit/>
          </a:bodyPr>
          <a:lstStyle/>
          <a:p>
            <a:r>
              <a:rPr lang="en-US" sz="2800" b="1" dirty="0"/>
              <a:t>CONNECT</a:t>
            </a:r>
          </a:p>
        </p:txBody>
      </p:sp>
      <p:sp>
        <p:nvSpPr>
          <p:cNvPr id="11" name="TextBox 10">
            <a:extLst>
              <a:ext uri="{FF2B5EF4-FFF2-40B4-BE49-F238E27FC236}">
                <a16:creationId xmlns:a16="http://schemas.microsoft.com/office/drawing/2014/main" id="{F6C6EBAD-263E-7540-939D-3FFC5B02854E}"/>
              </a:ext>
            </a:extLst>
          </p:cNvPr>
          <p:cNvSpPr txBox="1"/>
          <p:nvPr/>
        </p:nvSpPr>
        <p:spPr>
          <a:xfrm>
            <a:off x="5406865" y="1800366"/>
            <a:ext cx="2904000" cy="523220"/>
          </a:xfrm>
          <a:prstGeom prst="rect">
            <a:avLst/>
          </a:prstGeom>
          <a:noFill/>
        </p:spPr>
        <p:txBody>
          <a:bodyPr wrap="none" rtlCol="0">
            <a:spAutoFit/>
          </a:bodyPr>
          <a:lstStyle/>
          <a:p>
            <a:r>
              <a:rPr lang="en-US" sz="2800" b="1" dirty="0">
                <a:ln>
                  <a:solidFill>
                    <a:srgbClr val="0070C0"/>
                  </a:solidFill>
                </a:ln>
              </a:rPr>
              <a:t>CONNECTION REQ</a:t>
            </a:r>
          </a:p>
        </p:txBody>
      </p:sp>
      <p:cxnSp>
        <p:nvCxnSpPr>
          <p:cNvPr id="12" name="Straight Arrow Connector 11">
            <a:extLst>
              <a:ext uri="{FF2B5EF4-FFF2-40B4-BE49-F238E27FC236}">
                <a16:creationId xmlns:a16="http://schemas.microsoft.com/office/drawing/2014/main" id="{A349D2C4-D8A3-D148-AD36-DC9440C96E94}"/>
              </a:ext>
            </a:extLst>
          </p:cNvPr>
          <p:cNvCxnSpPr/>
          <p:nvPr/>
        </p:nvCxnSpPr>
        <p:spPr>
          <a:xfrm flipH="1">
            <a:off x="4157663" y="3098101"/>
            <a:ext cx="6274593" cy="602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112626-DE70-B549-AEB8-FB9CB4853006}"/>
              </a:ext>
            </a:extLst>
          </p:cNvPr>
          <p:cNvSpPr txBox="1"/>
          <p:nvPr/>
        </p:nvSpPr>
        <p:spPr>
          <a:xfrm>
            <a:off x="5406864" y="3503568"/>
            <a:ext cx="4194335" cy="523220"/>
          </a:xfrm>
          <a:prstGeom prst="rect">
            <a:avLst/>
          </a:prstGeom>
          <a:noFill/>
        </p:spPr>
        <p:txBody>
          <a:bodyPr wrap="square" rtlCol="0">
            <a:spAutoFit/>
          </a:bodyPr>
          <a:lstStyle/>
          <a:p>
            <a:r>
              <a:rPr lang="en-US" sz="2800" b="1" dirty="0">
                <a:ln>
                  <a:solidFill>
                    <a:srgbClr val="0070C0"/>
                  </a:solidFill>
                </a:ln>
              </a:rPr>
              <a:t>CONNECTION ACK</a:t>
            </a:r>
          </a:p>
        </p:txBody>
      </p:sp>
    </p:spTree>
    <p:extLst>
      <p:ext uri="{BB962C8B-B14F-4D97-AF65-F5344CB8AC3E}">
        <p14:creationId xmlns:p14="http://schemas.microsoft.com/office/powerpoint/2010/main" val="371527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987FA7-4C46-9D43-903B-BC27D1B3583D}"/>
              </a:ext>
            </a:extLst>
          </p:cNvPr>
          <p:cNvSpPr>
            <a:spLocks noGrp="1"/>
          </p:cNvSpPr>
          <p:nvPr>
            <p:ph idx="1"/>
          </p:nvPr>
        </p:nvSpPr>
        <p:spPr/>
        <p:txBody>
          <a:bodyPr/>
          <a:lstStyle/>
          <a:p>
            <a:r>
              <a:rPr lang="en-US" dirty="0"/>
              <a:t>Consider a scenario when the network can lose, delay, corrupt and duplicate packets (the underline network layer uses unreliable data delivery)</a:t>
            </a:r>
          </a:p>
          <a:p>
            <a:endParaRPr lang="en-US" dirty="0"/>
          </a:p>
          <a:p>
            <a:r>
              <a:rPr lang="en-US" dirty="0"/>
              <a:t>Consider retransmission for ensuring reliability – every packet uses different paths to reach the destination</a:t>
            </a:r>
          </a:p>
          <a:p>
            <a:endParaRPr lang="en-US" dirty="0"/>
          </a:p>
          <a:p>
            <a:r>
              <a:rPr lang="en-US" dirty="0"/>
              <a:t>Packets may be delayed and got struck in the network congestion, after the timeout, the sender assumes that the packets have been dropped, and retransmits the packets</a:t>
            </a:r>
          </a:p>
        </p:txBody>
      </p:sp>
      <p:sp>
        <p:nvSpPr>
          <p:cNvPr id="3" name="Title 2">
            <a:extLst>
              <a:ext uri="{FF2B5EF4-FFF2-40B4-BE49-F238E27FC236}">
                <a16:creationId xmlns:a16="http://schemas.microsoft.com/office/drawing/2014/main" id="{B3A14FFC-20DA-9C4B-BF63-7BA832295901}"/>
              </a:ext>
            </a:extLst>
          </p:cNvPr>
          <p:cNvSpPr>
            <a:spLocks noGrp="1"/>
          </p:cNvSpPr>
          <p:nvPr>
            <p:ph type="title"/>
          </p:nvPr>
        </p:nvSpPr>
        <p:spPr/>
        <p:txBody>
          <a:bodyPr/>
          <a:lstStyle/>
          <a:p>
            <a:r>
              <a:rPr lang="en-US" dirty="0"/>
              <a:t>Connection Establishment</a:t>
            </a:r>
          </a:p>
        </p:txBody>
      </p:sp>
    </p:spTree>
    <p:extLst>
      <p:ext uri="{BB962C8B-B14F-4D97-AF65-F5344CB8AC3E}">
        <p14:creationId xmlns:p14="http://schemas.microsoft.com/office/powerpoint/2010/main" val="426279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0DAE3-99D1-8040-BCC9-DE5C32B51025}"/>
              </a:ext>
            </a:extLst>
          </p:cNvPr>
          <p:cNvSpPr>
            <a:spLocks noGrp="1"/>
          </p:cNvSpPr>
          <p:nvPr>
            <p:ph idx="1"/>
          </p:nvPr>
        </p:nvSpPr>
        <p:spPr>
          <a:xfrm>
            <a:off x="356839" y="5365394"/>
            <a:ext cx="11552663" cy="1121867"/>
          </a:xfrm>
        </p:spPr>
        <p:txBody>
          <a:bodyPr/>
          <a:lstStyle/>
          <a:p>
            <a:r>
              <a:rPr lang="en-US" b="1" dirty="0">
                <a:solidFill>
                  <a:srgbClr val="FF0000"/>
                </a:solidFill>
              </a:rPr>
              <a:t>How will the server differentiate whether CONNECTION REQ-1 is a new connection request or a duplicate of the CONNECTION REQ-2? </a:t>
            </a:r>
          </a:p>
        </p:txBody>
      </p:sp>
      <p:sp>
        <p:nvSpPr>
          <p:cNvPr id="3" name="Title 2">
            <a:extLst>
              <a:ext uri="{FF2B5EF4-FFF2-40B4-BE49-F238E27FC236}">
                <a16:creationId xmlns:a16="http://schemas.microsoft.com/office/drawing/2014/main" id="{55C57845-DBC6-B74A-B207-1F915F4E3FE1}"/>
              </a:ext>
            </a:extLst>
          </p:cNvPr>
          <p:cNvSpPr>
            <a:spLocks noGrp="1"/>
          </p:cNvSpPr>
          <p:nvPr>
            <p:ph type="title"/>
          </p:nvPr>
        </p:nvSpPr>
        <p:spPr/>
        <p:txBody>
          <a:bodyPr/>
          <a:lstStyle/>
          <a:p>
            <a:r>
              <a:rPr lang="en-US" dirty="0"/>
              <a:t>Connection Establishment</a:t>
            </a:r>
          </a:p>
        </p:txBody>
      </p:sp>
      <p:cxnSp>
        <p:nvCxnSpPr>
          <p:cNvPr id="4" name="Straight Arrow Connector 3">
            <a:extLst>
              <a:ext uri="{FF2B5EF4-FFF2-40B4-BE49-F238E27FC236}">
                <a16:creationId xmlns:a16="http://schemas.microsoft.com/office/drawing/2014/main" id="{4B0BCA74-195A-8046-8B21-5A8072D56FAB}"/>
              </a:ext>
            </a:extLst>
          </p:cNvPr>
          <p:cNvCxnSpPr>
            <a:cxnSpLocks/>
          </p:cNvCxnSpPr>
          <p:nvPr/>
        </p:nvCxnSpPr>
        <p:spPr>
          <a:xfrm>
            <a:off x="4157663" y="1728788"/>
            <a:ext cx="50006" cy="3231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032DBBB6-2B3B-A74C-9282-D31E2501CB62}"/>
              </a:ext>
            </a:extLst>
          </p:cNvPr>
          <p:cNvSpPr/>
          <p:nvPr/>
        </p:nvSpPr>
        <p:spPr>
          <a:xfrm>
            <a:off x="3586163"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Client</a:t>
            </a:r>
          </a:p>
        </p:txBody>
      </p:sp>
      <p:cxnSp>
        <p:nvCxnSpPr>
          <p:cNvPr id="6" name="Straight Arrow Connector 5">
            <a:extLst>
              <a:ext uri="{FF2B5EF4-FFF2-40B4-BE49-F238E27FC236}">
                <a16:creationId xmlns:a16="http://schemas.microsoft.com/office/drawing/2014/main" id="{13FECB0C-841C-8B46-9414-DCF8815D8B98}"/>
              </a:ext>
            </a:extLst>
          </p:cNvPr>
          <p:cNvCxnSpPr>
            <a:cxnSpLocks/>
          </p:cNvCxnSpPr>
          <p:nvPr/>
        </p:nvCxnSpPr>
        <p:spPr>
          <a:xfrm>
            <a:off x="10382250" y="1728788"/>
            <a:ext cx="50006" cy="30510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1F96E0C-1886-1D40-A4D9-24F9D4165CBB}"/>
              </a:ext>
            </a:extLst>
          </p:cNvPr>
          <p:cNvSpPr/>
          <p:nvPr/>
        </p:nvSpPr>
        <p:spPr>
          <a:xfrm>
            <a:off x="9810750"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Server</a:t>
            </a:r>
          </a:p>
        </p:txBody>
      </p:sp>
      <p:sp>
        <p:nvSpPr>
          <p:cNvPr id="8" name="TextBox 7">
            <a:extLst>
              <a:ext uri="{FF2B5EF4-FFF2-40B4-BE49-F238E27FC236}">
                <a16:creationId xmlns:a16="http://schemas.microsoft.com/office/drawing/2014/main" id="{AAC5EBD6-35EA-8746-8961-7BA5AFE4EAE6}"/>
              </a:ext>
            </a:extLst>
          </p:cNvPr>
          <p:cNvSpPr txBox="1"/>
          <p:nvPr/>
        </p:nvSpPr>
        <p:spPr>
          <a:xfrm>
            <a:off x="8972550" y="1871663"/>
            <a:ext cx="1189749" cy="523220"/>
          </a:xfrm>
          <a:prstGeom prst="rect">
            <a:avLst/>
          </a:prstGeom>
          <a:noFill/>
        </p:spPr>
        <p:txBody>
          <a:bodyPr wrap="none" rtlCol="0">
            <a:spAutoFit/>
          </a:bodyPr>
          <a:lstStyle/>
          <a:p>
            <a:r>
              <a:rPr lang="en-US" sz="2800" b="1" dirty="0"/>
              <a:t>LISTEN</a:t>
            </a:r>
          </a:p>
        </p:txBody>
      </p:sp>
      <p:cxnSp>
        <p:nvCxnSpPr>
          <p:cNvPr id="9" name="Straight Arrow Connector 8">
            <a:extLst>
              <a:ext uri="{FF2B5EF4-FFF2-40B4-BE49-F238E27FC236}">
                <a16:creationId xmlns:a16="http://schemas.microsoft.com/office/drawing/2014/main" id="{F2518712-007E-624A-B27D-855802ADE7C4}"/>
              </a:ext>
            </a:extLst>
          </p:cNvPr>
          <p:cNvCxnSpPr>
            <a:cxnSpLocks/>
          </p:cNvCxnSpPr>
          <p:nvPr/>
        </p:nvCxnSpPr>
        <p:spPr>
          <a:xfrm>
            <a:off x="4182666" y="2286000"/>
            <a:ext cx="6274593" cy="20227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5419C18-3C6E-B140-B80A-F6592A34111D}"/>
              </a:ext>
            </a:extLst>
          </p:cNvPr>
          <p:cNvSpPr txBox="1"/>
          <p:nvPr/>
        </p:nvSpPr>
        <p:spPr>
          <a:xfrm>
            <a:off x="2468402" y="1905234"/>
            <a:ext cx="1629292" cy="523220"/>
          </a:xfrm>
          <a:prstGeom prst="rect">
            <a:avLst/>
          </a:prstGeom>
          <a:noFill/>
        </p:spPr>
        <p:txBody>
          <a:bodyPr wrap="none" rtlCol="0">
            <a:spAutoFit/>
          </a:bodyPr>
          <a:lstStyle/>
          <a:p>
            <a:r>
              <a:rPr lang="en-US" sz="2800" b="1" dirty="0"/>
              <a:t>CONNECT</a:t>
            </a:r>
          </a:p>
        </p:txBody>
      </p:sp>
      <p:sp>
        <p:nvSpPr>
          <p:cNvPr id="11" name="TextBox 10">
            <a:extLst>
              <a:ext uri="{FF2B5EF4-FFF2-40B4-BE49-F238E27FC236}">
                <a16:creationId xmlns:a16="http://schemas.microsoft.com/office/drawing/2014/main" id="{F6C6EBAD-263E-7540-939D-3FFC5B02854E}"/>
              </a:ext>
            </a:extLst>
          </p:cNvPr>
          <p:cNvSpPr txBox="1"/>
          <p:nvPr/>
        </p:nvSpPr>
        <p:spPr>
          <a:xfrm>
            <a:off x="4566256" y="1979780"/>
            <a:ext cx="3360728" cy="523220"/>
          </a:xfrm>
          <a:prstGeom prst="rect">
            <a:avLst/>
          </a:prstGeom>
          <a:noFill/>
        </p:spPr>
        <p:txBody>
          <a:bodyPr wrap="none" rtlCol="0">
            <a:spAutoFit/>
          </a:bodyPr>
          <a:lstStyle/>
          <a:p>
            <a:r>
              <a:rPr lang="en-US" sz="2800" b="1" dirty="0">
                <a:ln>
                  <a:solidFill>
                    <a:srgbClr val="0070C0"/>
                  </a:solidFill>
                </a:ln>
              </a:rPr>
              <a:t>CONNECTION REQ - 1</a:t>
            </a:r>
          </a:p>
        </p:txBody>
      </p:sp>
      <p:cxnSp>
        <p:nvCxnSpPr>
          <p:cNvPr id="15" name="Straight Arrow Connector 14">
            <a:extLst>
              <a:ext uri="{FF2B5EF4-FFF2-40B4-BE49-F238E27FC236}">
                <a16:creationId xmlns:a16="http://schemas.microsoft.com/office/drawing/2014/main" id="{FF06311B-1DAC-AD43-833C-DE6859667B58}"/>
              </a:ext>
            </a:extLst>
          </p:cNvPr>
          <p:cNvCxnSpPr>
            <a:cxnSpLocks/>
          </p:cNvCxnSpPr>
          <p:nvPr/>
        </p:nvCxnSpPr>
        <p:spPr>
          <a:xfrm>
            <a:off x="4182666" y="2958419"/>
            <a:ext cx="6274593" cy="4485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20807E-4421-2448-A692-F49238195C69}"/>
              </a:ext>
            </a:extLst>
          </p:cNvPr>
          <p:cNvSpPr txBox="1"/>
          <p:nvPr/>
        </p:nvSpPr>
        <p:spPr>
          <a:xfrm>
            <a:off x="6996519" y="2646857"/>
            <a:ext cx="3360728" cy="523220"/>
          </a:xfrm>
          <a:prstGeom prst="rect">
            <a:avLst/>
          </a:prstGeom>
          <a:noFill/>
        </p:spPr>
        <p:txBody>
          <a:bodyPr wrap="none" rtlCol="0">
            <a:spAutoFit/>
          </a:bodyPr>
          <a:lstStyle/>
          <a:p>
            <a:r>
              <a:rPr lang="en-US" sz="2800" b="1" dirty="0">
                <a:ln>
                  <a:solidFill>
                    <a:srgbClr val="0070C0"/>
                  </a:solidFill>
                </a:ln>
              </a:rPr>
              <a:t>CONNECTION REQ - 2</a:t>
            </a:r>
          </a:p>
        </p:txBody>
      </p:sp>
      <p:sp>
        <p:nvSpPr>
          <p:cNvPr id="20" name="TextBox 19">
            <a:extLst>
              <a:ext uri="{FF2B5EF4-FFF2-40B4-BE49-F238E27FC236}">
                <a16:creationId xmlns:a16="http://schemas.microsoft.com/office/drawing/2014/main" id="{47D7C6DE-43C1-C241-83CD-0C5F1A4F02B7}"/>
              </a:ext>
            </a:extLst>
          </p:cNvPr>
          <p:cNvSpPr txBox="1"/>
          <p:nvPr/>
        </p:nvSpPr>
        <p:spPr>
          <a:xfrm>
            <a:off x="1" y="2428454"/>
            <a:ext cx="4157662" cy="2308324"/>
          </a:xfrm>
          <a:prstGeom prst="rect">
            <a:avLst/>
          </a:prstGeom>
          <a:noFill/>
        </p:spPr>
        <p:txBody>
          <a:bodyPr wrap="square" rtlCol="0">
            <a:spAutoFit/>
          </a:bodyPr>
          <a:lstStyle/>
          <a:p>
            <a:r>
              <a:rPr lang="en-US" sz="2400" b="1" dirty="0"/>
              <a:t>It may happen that the server has crashed and the client reinitiated the connection (with same ports). So distinguishing between these two is essential </a:t>
            </a:r>
          </a:p>
        </p:txBody>
      </p:sp>
    </p:spTree>
    <p:extLst>
      <p:ext uri="{BB962C8B-B14F-4D97-AF65-F5344CB8AC3E}">
        <p14:creationId xmlns:p14="http://schemas.microsoft.com/office/powerpoint/2010/main" val="4890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F483AD-48B9-774B-AD9E-9F93D9839A8B}"/>
              </a:ext>
            </a:extLst>
          </p:cNvPr>
          <p:cNvSpPr>
            <a:spLocks noGrp="1"/>
          </p:cNvSpPr>
          <p:nvPr>
            <p:ph idx="1"/>
          </p:nvPr>
        </p:nvSpPr>
        <p:spPr/>
        <p:txBody>
          <a:bodyPr/>
          <a:lstStyle/>
          <a:p>
            <a:r>
              <a:rPr lang="en-US" b="1" dirty="0"/>
              <a:t>Protocol correctness versus Protocol performance – an eternal debate in computer networks … </a:t>
            </a:r>
          </a:p>
          <a:p>
            <a:endParaRPr lang="en-US" b="1" dirty="0"/>
          </a:p>
          <a:p>
            <a:r>
              <a:rPr lang="en-US" dirty="0"/>
              <a:t>Delayed duplicates create a huge confusion in the packet switching network. A major challenge in packet switching network is to develop </a:t>
            </a:r>
            <a:r>
              <a:rPr lang="en-US" b="1" dirty="0"/>
              <a:t>correct</a:t>
            </a:r>
            <a:r>
              <a:rPr lang="en-US" dirty="0"/>
              <a:t> or </a:t>
            </a:r>
            <a:r>
              <a:rPr lang="en-US" b="1" dirty="0"/>
              <a:t>at least acceptable</a:t>
            </a:r>
            <a:r>
              <a:rPr lang="en-US" dirty="0"/>
              <a:t> protocols for handling delayed duplicates</a:t>
            </a:r>
          </a:p>
          <a:p>
            <a:endParaRPr lang="en-US" dirty="0"/>
          </a:p>
        </p:txBody>
      </p:sp>
      <p:sp>
        <p:nvSpPr>
          <p:cNvPr id="3" name="Title 2">
            <a:extLst>
              <a:ext uri="{FF2B5EF4-FFF2-40B4-BE49-F238E27FC236}">
                <a16:creationId xmlns:a16="http://schemas.microsoft.com/office/drawing/2014/main" id="{EFFAAE35-ED9F-4B40-8123-1A0B5C7187B7}"/>
              </a:ext>
            </a:extLst>
          </p:cNvPr>
          <p:cNvSpPr>
            <a:spLocks noGrp="1"/>
          </p:cNvSpPr>
          <p:nvPr>
            <p:ph type="title"/>
          </p:nvPr>
        </p:nvSpPr>
        <p:spPr/>
        <p:txBody>
          <a:bodyPr/>
          <a:lstStyle/>
          <a:p>
            <a:r>
              <a:rPr lang="en-US" dirty="0"/>
              <a:t>Connection Establishment</a:t>
            </a:r>
          </a:p>
        </p:txBody>
      </p:sp>
    </p:spTree>
    <p:extLst>
      <p:ext uri="{BB962C8B-B14F-4D97-AF65-F5344CB8AC3E}">
        <p14:creationId xmlns:p14="http://schemas.microsoft.com/office/powerpoint/2010/main" val="183979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68F60-7E1A-D246-8411-A5BF8ACA6ABA}"/>
              </a:ext>
            </a:extLst>
          </p:cNvPr>
          <p:cNvSpPr>
            <a:spLocks noGrp="1"/>
          </p:cNvSpPr>
          <p:nvPr>
            <p:ph idx="1"/>
          </p:nvPr>
        </p:nvSpPr>
        <p:spPr/>
        <p:txBody>
          <a:bodyPr/>
          <a:lstStyle/>
          <a:p>
            <a:r>
              <a:rPr lang="en-US" b="1" dirty="0"/>
              <a:t>Solution 1: Use Throwaway Transport Address (Port Numbers)</a:t>
            </a:r>
          </a:p>
          <a:p>
            <a:pPr lvl="1"/>
            <a:r>
              <a:rPr lang="en-US" dirty="0"/>
              <a:t>Do not use a port number if it has been used once already – Delayed duplicate packets will never find their way to a transport process</a:t>
            </a:r>
          </a:p>
          <a:p>
            <a:pPr lvl="1"/>
            <a:r>
              <a:rPr lang="en-US" dirty="0"/>
              <a:t>Is this solution feasible? </a:t>
            </a:r>
          </a:p>
          <a:p>
            <a:pPr lvl="1"/>
            <a:endParaRPr lang="en-US" dirty="0"/>
          </a:p>
          <a:p>
            <a:r>
              <a:rPr lang="en-US" b="1" dirty="0"/>
              <a:t>Solution 2: Give each connection a unique identifier chosen by the initiating party and put in each segment</a:t>
            </a:r>
            <a:endParaRPr lang="en-US" dirty="0"/>
          </a:p>
          <a:p>
            <a:pPr lvl="1"/>
            <a:r>
              <a:rPr lang="en-US" dirty="0"/>
              <a:t>Can you see any problem in this approach? </a:t>
            </a:r>
          </a:p>
        </p:txBody>
      </p:sp>
      <p:sp>
        <p:nvSpPr>
          <p:cNvPr id="3" name="Title 2">
            <a:extLst>
              <a:ext uri="{FF2B5EF4-FFF2-40B4-BE49-F238E27FC236}">
                <a16:creationId xmlns:a16="http://schemas.microsoft.com/office/drawing/2014/main" id="{33619FD8-69EA-6644-99E3-AB6DF2CCAF80}"/>
              </a:ext>
            </a:extLst>
          </p:cNvPr>
          <p:cNvSpPr>
            <a:spLocks noGrp="1"/>
          </p:cNvSpPr>
          <p:nvPr>
            <p:ph type="title"/>
          </p:nvPr>
        </p:nvSpPr>
        <p:spPr/>
        <p:txBody>
          <a:bodyPr/>
          <a:lstStyle/>
          <a:p>
            <a:r>
              <a:rPr lang="en-US" dirty="0"/>
              <a:t>Connection Establishment – Handling Delayed Duplicates</a:t>
            </a:r>
          </a:p>
        </p:txBody>
      </p:sp>
    </p:spTree>
    <p:extLst>
      <p:ext uri="{BB962C8B-B14F-4D97-AF65-F5344CB8AC3E}">
        <p14:creationId xmlns:p14="http://schemas.microsoft.com/office/powerpoint/2010/main" val="26711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68F60-7E1A-D246-8411-A5BF8ACA6ABA}"/>
              </a:ext>
            </a:extLst>
          </p:cNvPr>
          <p:cNvSpPr>
            <a:spLocks noGrp="1"/>
          </p:cNvSpPr>
          <p:nvPr>
            <p:ph idx="1"/>
          </p:nvPr>
        </p:nvSpPr>
        <p:spPr/>
        <p:txBody>
          <a:bodyPr/>
          <a:lstStyle/>
          <a:p>
            <a:r>
              <a:rPr lang="en-US" b="1" dirty="0"/>
              <a:t>Solution 3: Devise a mechanism to kill off aged packets that are still hobbling about (Restrict the packet lifetime) – Makes it possible to design a feasible solution</a:t>
            </a:r>
          </a:p>
          <a:p>
            <a:r>
              <a:rPr lang="en-US" dirty="0"/>
              <a:t>Three ways to restrict packet lifetime</a:t>
            </a:r>
          </a:p>
          <a:p>
            <a:pPr lvl="1"/>
            <a:r>
              <a:rPr lang="en-US" dirty="0"/>
              <a:t>Restricted Network Design – Prevents packets from looping (bound the maximum delay including congestion) </a:t>
            </a:r>
          </a:p>
          <a:p>
            <a:pPr lvl="1"/>
            <a:r>
              <a:rPr lang="en-US" b="1" dirty="0"/>
              <a:t>Putting a hop count in each packet – initialize to a maximum value and decrement each time the packet traverses a single hop (most feasible implementation)</a:t>
            </a:r>
          </a:p>
          <a:p>
            <a:pPr lvl="1"/>
            <a:r>
              <a:rPr lang="en-US" dirty="0"/>
              <a:t>Timestamping each packet – define the lifetime of a packet in the network, need time synchronization across each router.  </a:t>
            </a:r>
          </a:p>
          <a:p>
            <a:pPr lvl="1"/>
            <a:endParaRPr lang="en-US" dirty="0"/>
          </a:p>
          <a:p>
            <a:r>
              <a:rPr lang="en-US" b="1" dirty="0">
                <a:solidFill>
                  <a:srgbClr val="FF0000"/>
                </a:solidFill>
              </a:rPr>
              <a:t>Design Challenge: We need to guarantee not only that a packet is dead, but also that all acknowledgements to it are also dead</a:t>
            </a:r>
          </a:p>
        </p:txBody>
      </p:sp>
      <p:sp>
        <p:nvSpPr>
          <p:cNvPr id="3" name="Title 2">
            <a:extLst>
              <a:ext uri="{FF2B5EF4-FFF2-40B4-BE49-F238E27FC236}">
                <a16:creationId xmlns:a16="http://schemas.microsoft.com/office/drawing/2014/main" id="{33619FD8-69EA-6644-99E3-AB6DF2CCAF80}"/>
              </a:ext>
            </a:extLst>
          </p:cNvPr>
          <p:cNvSpPr>
            <a:spLocks noGrp="1"/>
          </p:cNvSpPr>
          <p:nvPr>
            <p:ph type="title"/>
          </p:nvPr>
        </p:nvSpPr>
        <p:spPr/>
        <p:txBody>
          <a:bodyPr/>
          <a:lstStyle/>
          <a:p>
            <a:r>
              <a:rPr lang="en-US" dirty="0"/>
              <a:t>Connection Establishment – Handling Delayed Duplicates</a:t>
            </a:r>
          </a:p>
        </p:txBody>
      </p:sp>
    </p:spTree>
    <p:extLst>
      <p:ext uri="{BB962C8B-B14F-4D97-AF65-F5344CB8AC3E}">
        <p14:creationId xmlns:p14="http://schemas.microsoft.com/office/powerpoint/2010/main" val="204719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9A9FBB-68EC-FD4B-B04A-268EF23F8159}"/>
              </a:ext>
            </a:extLst>
          </p:cNvPr>
          <p:cNvSpPr>
            <a:spLocks noGrp="1"/>
          </p:cNvSpPr>
          <p:nvPr>
            <p:ph idx="1"/>
          </p:nvPr>
        </p:nvSpPr>
        <p:spPr>
          <a:xfrm>
            <a:off x="356839" y="1027696"/>
            <a:ext cx="11552663" cy="5574582"/>
          </a:xfrm>
        </p:spPr>
        <p:txBody>
          <a:bodyPr/>
          <a:lstStyle/>
          <a:p>
            <a:pPr>
              <a:spcBef>
                <a:spcPts val="0"/>
              </a:spcBef>
            </a:pPr>
            <a:r>
              <a:rPr lang="en-US" dirty="0"/>
              <a:t>Let us define a maximum packet lifetime T – If we wait a time T secs after a packet has been sent, we can be sure that all traces of it (packet and its acknowledgement) are now gone </a:t>
            </a:r>
          </a:p>
          <a:p>
            <a:pPr>
              <a:spcBef>
                <a:spcPts val="0"/>
              </a:spcBef>
            </a:pPr>
            <a:endParaRPr lang="en-US" dirty="0"/>
          </a:p>
          <a:p>
            <a:pPr>
              <a:spcBef>
                <a:spcPts val="0"/>
              </a:spcBef>
            </a:pPr>
            <a:r>
              <a:rPr lang="en-US" dirty="0"/>
              <a:t>Rather than a physical clock (clock synchronization in the Internet is difficult to achieve), let us use a virtual clock – </a:t>
            </a:r>
            <a:r>
              <a:rPr lang="en-US" b="1" dirty="0"/>
              <a:t>sequence number generated based on the clock ticks </a:t>
            </a:r>
          </a:p>
          <a:p>
            <a:pPr>
              <a:spcBef>
                <a:spcPts val="0"/>
              </a:spcBef>
            </a:pPr>
            <a:endParaRPr lang="en-US" b="1" dirty="0"/>
          </a:p>
          <a:p>
            <a:pPr>
              <a:spcBef>
                <a:spcPts val="0"/>
              </a:spcBef>
            </a:pPr>
            <a:r>
              <a:rPr lang="en-US" b="1" dirty="0"/>
              <a:t>Label segments with sequence numbers that will not be reused within T secs. </a:t>
            </a:r>
          </a:p>
          <a:p>
            <a:pPr>
              <a:spcBef>
                <a:spcPts val="0"/>
              </a:spcBef>
            </a:pPr>
            <a:endParaRPr lang="en-US" b="1" dirty="0"/>
          </a:p>
          <a:p>
            <a:pPr>
              <a:spcBef>
                <a:spcPts val="0"/>
              </a:spcBef>
            </a:pPr>
            <a:r>
              <a:rPr lang="en-US" dirty="0"/>
              <a:t>The period T and the rate of packets per second determine the size of the sequence number – </a:t>
            </a:r>
            <a:r>
              <a:rPr lang="en-US" b="1" dirty="0"/>
              <a:t>at most one packet with a given sequence number may be outstanding at any given time </a:t>
            </a:r>
            <a:endParaRPr lang="en-US" dirty="0"/>
          </a:p>
        </p:txBody>
      </p:sp>
      <p:sp>
        <p:nvSpPr>
          <p:cNvPr id="3" name="Title 2">
            <a:extLst>
              <a:ext uri="{FF2B5EF4-FFF2-40B4-BE49-F238E27FC236}">
                <a16:creationId xmlns:a16="http://schemas.microsoft.com/office/drawing/2014/main" id="{20A9BC2F-82F4-8842-8A83-3B6B6360D4D1}"/>
              </a:ext>
            </a:extLst>
          </p:cNvPr>
          <p:cNvSpPr>
            <a:spLocks noGrp="1"/>
          </p:cNvSpPr>
          <p:nvPr>
            <p:ph type="title"/>
          </p:nvPr>
        </p:nvSpPr>
        <p:spPr/>
        <p:txBody>
          <a:bodyPr/>
          <a:lstStyle/>
          <a:p>
            <a:r>
              <a:rPr lang="en-US" dirty="0"/>
              <a:t>Connection Establishment – Handling Delayed Duplicates</a:t>
            </a:r>
          </a:p>
        </p:txBody>
      </p:sp>
    </p:spTree>
    <p:extLst>
      <p:ext uri="{BB962C8B-B14F-4D97-AF65-F5344CB8AC3E}">
        <p14:creationId xmlns:p14="http://schemas.microsoft.com/office/powerpoint/2010/main" val="135535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8CDE28-DB59-B440-91D3-DC2A4F8A3C84}"/>
              </a:ext>
            </a:extLst>
          </p:cNvPr>
          <p:cNvSpPr>
            <a:spLocks noGrp="1"/>
          </p:cNvSpPr>
          <p:nvPr>
            <p:ph idx="1"/>
          </p:nvPr>
        </p:nvSpPr>
        <p:spPr/>
        <p:txBody>
          <a:bodyPr/>
          <a:lstStyle/>
          <a:p>
            <a:r>
              <a:rPr lang="en-US" b="1" dirty="0"/>
              <a:t>Two important requirements (</a:t>
            </a:r>
            <a:r>
              <a:rPr lang="en-US" b="1" i="1" dirty="0"/>
              <a:t>Tomlinson 1975, Selecting Sequence Numbers</a:t>
            </a:r>
            <a:r>
              <a:rPr lang="en-US" b="1" dirty="0"/>
              <a:t>)</a:t>
            </a:r>
          </a:p>
          <a:p>
            <a:endParaRPr lang="en-US" b="1" dirty="0"/>
          </a:p>
          <a:p>
            <a:pPr lvl="1"/>
            <a:r>
              <a:rPr lang="en-US" b="1" dirty="0"/>
              <a:t>Sequence numbers must be chosen such that a particular sequence number never refers to more than one byte (for byte sequence numbers) at any one time (</a:t>
            </a:r>
            <a:r>
              <a:rPr lang="en-US" b="1" dirty="0">
                <a:solidFill>
                  <a:srgbClr val="002060"/>
                </a:solidFill>
              </a:rPr>
              <a:t>how to choose the initial sequence number</a:t>
            </a:r>
            <a:r>
              <a:rPr lang="en-US" b="1" dirty="0"/>
              <a:t>) </a:t>
            </a:r>
          </a:p>
          <a:p>
            <a:pPr lvl="1"/>
            <a:endParaRPr lang="en-US" b="1" dirty="0"/>
          </a:p>
          <a:p>
            <a:pPr lvl="1"/>
            <a:r>
              <a:rPr lang="en-US" b="1" dirty="0"/>
              <a:t>The valid range of sequence numbers must be positively synchronized between the sender and the receiver, whenever a connection is used (</a:t>
            </a:r>
            <a:r>
              <a:rPr lang="en-US" b="1" dirty="0">
                <a:solidFill>
                  <a:srgbClr val="002060"/>
                </a:solidFill>
              </a:rPr>
              <a:t>three way handshaking followed by the flow control mechanism – once connection is established, only send the data with expected sequence numbers</a:t>
            </a:r>
            <a:r>
              <a:rPr lang="en-US" b="1" dirty="0"/>
              <a:t>) </a:t>
            </a:r>
          </a:p>
        </p:txBody>
      </p:sp>
      <p:sp>
        <p:nvSpPr>
          <p:cNvPr id="3" name="Title 2">
            <a:extLst>
              <a:ext uri="{FF2B5EF4-FFF2-40B4-BE49-F238E27FC236}">
                <a16:creationId xmlns:a16="http://schemas.microsoft.com/office/drawing/2014/main" id="{5BA798BA-CDC1-2C4D-9C32-34E9C395A03B}"/>
              </a:ext>
            </a:extLst>
          </p:cNvPr>
          <p:cNvSpPr>
            <a:spLocks noGrp="1"/>
          </p:cNvSpPr>
          <p:nvPr>
            <p:ph type="title"/>
          </p:nvPr>
        </p:nvSpPr>
        <p:spPr/>
        <p:txBody>
          <a:bodyPr/>
          <a:lstStyle/>
          <a:p>
            <a:r>
              <a:rPr lang="en-US" dirty="0"/>
              <a:t>Sequence Number Adjustment</a:t>
            </a:r>
          </a:p>
        </p:txBody>
      </p:sp>
    </p:spTree>
    <p:extLst>
      <p:ext uri="{BB962C8B-B14F-4D97-AF65-F5344CB8AC3E}">
        <p14:creationId xmlns:p14="http://schemas.microsoft.com/office/powerpoint/2010/main" val="7902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307583"/>
            <a:ext cx="9644332" cy="23506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a:t>                                   Software, Kernel  </a:t>
            </a:r>
          </a:p>
        </p:txBody>
      </p:sp>
      <p:sp>
        <p:nvSpPr>
          <p:cNvPr id="11" name="Rectangle 10"/>
          <p:cNvSpPr/>
          <p:nvPr/>
        </p:nvSpPr>
        <p:spPr>
          <a:xfrm>
            <a:off x="0" y="4658264"/>
            <a:ext cx="9644332" cy="8453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a:t>                                                Firmware, Device Driver</a:t>
            </a:r>
            <a:endParaRPr lang="en-US" sz="3200" b="1" dirty="0"/>
          </a:p>
        </p:txBody>
      </p:sp>
      <p:sp>
        <p:nvSpPr>
          <p:cNvPr id="10" name="Rectangle 9"/>
          <p:cNvSpPr/>
          <p:nvPr/>
        </p:nvSpPr>
        <p:spPr>
          <a:xfrm>
            <a:off x="0" y="5503653"/>
            <a:ext cx="9644332" cy="86264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t>                      Hardware</a:t>
            </a:r>
            <a:endParaRPr lang="en-US" sz="3200" b="1" dirty="0"/>
          </a:p>
        </p:txBody>
      </p:sp>
      <p:sp>
        <p:nvSpPr>
          <p:cNvPr id="3" name="Title 2"/>
          <p:cNvSpPr>
            <a:spLocks noGrp="1"/>
          </p:cNvSpPr>
          <p:nvPr>
            <p:ph type="title"/>
          </p:nvPr>
        </p:nvSpPr>
        <p:spPr/>
        <p:txBody>
          <a:bodyPr/>
          <a:lstStyle/>
          <a:p>
            <a:r>
              <a:rPr lang="en-US" dirty="0"/>
              <a:t>Protocol Stack Implementation in a Host</a:t>
            </a:r>
          </a:p>
        </p:txBody>
      </p:sp>
      <p:grpSp>
        <p:nvGrpSpPr>
          <p:cNvPr id="4" name="Group 3"/>
          <p:cNvGrpSpPr/>
          <p:nvPr/>
        </p:nvGrpSpPr>
        <p:grpSpPr>
          <a:xfrm>
            <a:off x="207033" y="1340478"/>
            <a:ext cx="3640348" cy="4853288"/>
            <a:chOff x="8609162" y="1739683"/>
            <a:chExt cx="3019246" cy="4329056"/>
          </a:xfrm>
        </p:grpSpPr>
        <p:sp>
          <p:nvSpPr>
            <p:cNvPr id="5" name="Rectangle 4"/>
            <p:cNvSpPr/>
            <p:nvPr/>
          </p:nvSpPr>
          <p:spPr>
            <a:xfrm>
              <a:off x="8609162" y="5206097"/>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Physical</a:t>
              </a:r>
            </a:p>
          </p:txBody>
        </p:sp>
        <p:sp>
          <p:nvSpPr>
            <p:cNvPr id="6" name="Rectangle 5"/>
            <p:cNvSpPr/>
            <p:nvPr/>
          </p:nvSpPr>
          <p:spPr>
            <a:xfrm>
              <a:off x="8609162" y="4343455"/>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Data Link</a:t>
              </a:r>
            </a:p>
          </p:txBody>
        </p:sp>
        <p:sp>
          <p:nvSpPr>
            <p:cNvPr id="7" name="Rectangle 6"/>
            <p:cNvSpPr/>
            <p:nvPr/>
          </p:nvSpPr>
          <p:spPr>
            <a:xfrm>
              <a:off x="8609162" y="3464967"/>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Network</a:t>
              </a:r>
            </a:p>
          </p:txBody>
        </p:sp>
        <p:sp>
          <p:nvSpPr>
            <p:cNvPr id="8" name="Rectangle 7"/>
            <p:cNvSpPr/>
            <p:nvPr/>
          </p:nvSpPr>
          <p:spPr>
            <a:xfrm>
              <a:off x="8609162" y="2602325"/>
              <a:ext cx="3019246" cy="8626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a:t>Transport</a:t>
              </a:r>
              <a:endParaRPr lang="en-US" sz="2800" b="1" dirty="0"/>
            </a:p>
          </p:txBody>
        </p:sp>
        <p:sp>
          <p:nvSpPr>
            <p:cNvPr id="9" name="Rectangle 8"/>
            <p:cNvSpPr/>
            <p:nvPr/>
          </p:nvSpPr>
          <p:spPr>
            <a:xfrm>
              <a:off x="8609162" y="1739683"/>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Application</a:t>
              </a:r>
            </a:p>
          </p:txBody>
        </p:sp>
      </p:grpSp>
    </p:spTree>
    <p:extLst>
      <p:ext uri="{BB962C8B-B14F-4D97-AF65-F5344CB8AC3E}">
        <p14:creationId xmlns:p14="http://schemas.microsoft.com/office/powerpoint/2010/main" val="138901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CF3E1-560A-C848-B832-A53D8003CBCC}"/>
              </a:ext>
            </a:extLst>
          </p:cNvPr>
          <p:cNvSpPr>
            <a:spLocks noGrp="1"/>
          </p:cNvSpPr>
          <p:nvPr>
            <p:ph idx="1"/>
          </p:nvPr>
        </p:nvSpPr>
        <p:spPr>
          <a:xfrm>
            <a:off x="356839" y="5193246"/>
            <a:ext cx="11552663" cy="1294015"/>
          </a:xfrm>
        </p:spPr>
        <p:txBody>
          <a:bodyPr/>
          <a:lstStyle/>
          <a:p>
            <a:r>
              <a:rPr lang="en-US" dirty="0"/>
              <a:t>A Delayed duplicate packet of connection 1 can create a confusion for connection 2</a:t>
            </a:r>
          </a:p>
        </p:txBody>
      </p:sp>
      <p:sp>
        <p:nvSpPr>
          <p:cNvPr id="3" name="Title 2">
            <a:extLst>
              <a:ext uri="{FF2B5EF4-FFF2-40B4-BE49-F238E27FC236}">
                <a16:creationId xmlns:a16="http://schemas.microsoft.com/office/drawing/2014/main" id="{BA1DC16C-4D14-A846-84D9-C008DC6FE1E7}"/>
              </a:ext>
            </a:extLst>
          </p:cNvPr>
          <p:cNvSpPr>
            <a:spLocks noGrp="1"/>
          </p:cNvSpPr>
          <p:nvPr>
            <p:ph type="title"/>
          </p:nvPr>
        </p:nvSpPr>
        <p:spPr/>
        <p:txBody>
          <a:bodyPr/>
          <a:lstStyle/>
          <a:p>
            <a:r>
              <a:rPr lang="en-US" dirty="0"/>
              <a:t>Why Initial Sequence Number is Important </a:t>
            </a:r>
          </a:p>
        </p:txBody>
      </p:sp>
      <p:cxnSp>
        <p:nvCxnSpPr>
          <p:cNvPr id="5" name="Straight Arrow Connector 4">
            <a:extLst>
              <a:ext uri="{FF2B5EF4-FFF2-40B4-BE49-F238E27FC236}">
                <a16:creationId xmlns:a16="http://schemas.microsoft.com/office/drawing/2014/main" id="{68ABE81B-8BF4-8A4A-87E6-1C122B5BD9CC}"/>
              </a:ext>
            </a:extLst>
          </p:cNvPr>
          <p:cNvCxnSpPr/>
          <p:nvPr/>
        </p:nvCxnSpPr>
        <p:spPr>
          <a:xfrm>
            <a:off x="4014061" y="4246536"/>
            <a:ext cx="50989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BB7A87-B10E-6143-AC92-ECB58EDC2B97}"/>
              </a:ext>
            </a:extLst>
          </p:cNvPr>
          <p:cNvCxnSpPr/>
          <p:nvPr/>
        </p:nvCxnSpPr>
        <p:spPr>
          <a:xfrm flipV="1">
            <a:off x="3998563" y="1053885"/>
            <a:ext cx="0" cy="3192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B958655D-0605-8247-8E7A-D0DB4834BAAE}"/>
              </a:ext>
            </a:extLst>
          </p:cNvPr>
          <p:cNvSpPr/>
          <p:nvPr/>
        </p:nvSpPr>
        <p:spPr>
          <a:xfrm>
            <a:off x="4014061" y="2643774"/>
            <a:ext cx="2789695" cy="1602762"/>
          </a:xfrm>
          <a:prstGeom prst="parallelogram">
            <a:avLst>
              <a:gd name="adj" fmla="val 80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D2A6B26-57E3-B04E-ACA8-C21C8D99815B}"/>
              </a:ext>
            </a:extLst>
          </p:cNvPr>
          <p:cNvSpPr/>
          <p:nvPr/>
        </p:nvSpPr>
        <p:spPr>
          <a:xfrm>
            <a:off x="6037682" y="1365174"/>
            <a:ext cx="2929179" cy="1844298"/>
          </a:xfrm>
          <a:prstGeom prst="parallelogram">
            <a:avLst>
              <a:gd name="adj" fmla="val 7962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22681D2-F1F0-5E44-B9A8-59E4BE7B6ED5}"/>
              </a:ext>
            </a:extLst>
          </p:cNvPr>
          <p:cNvCxnSpPr>
            <a:cxnSpLocks/>
          </p:cNvCxnSpPr>
          <p:nvPr/>
        </p:nvCxnSpPr>
        <p:spPr>
          <a:xfrm>
            <a:off x="4014061" y="4401519"/>
            <a:ext cx="139484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5DC738-EB78-1249-B312-7137AC6AE983}"/>
              </a:ext>
            </a:extLst>
          </p:cNvPr>
          <p:cNvSpPr txBox="1"/>
          <p:nvPr/>
        </p:nvSpPr>
        <p:spPr>
          <a:xfrm>
            <a:off x="3771266" y="4495823"/>
            <a:ext cx="1808124" cy="369332"/>
          </a:xfrm>
          <a:prstGeom prst="rect">
            <a:avLst/>
          </a:prstGeom>
          <a:noFill/>
        </p:spPr>
        <p:txBody>
          <a:bodyPr wrap="none" rtlCol="0">
            <a:spAutoFit/>
          </a:bodyPr>
          <a:lstStyle/>
          <a:p>
            <a:r>
              <a:rPr lang="en-US" b="1" dirty="0"/>
              <a:t>Packet Lifetime T</a:t>
            </a:r>
          </a:p>
        </p:txBody>
      </p:sp>
      <p:sp>
        <p:nvSpPr>
          <p:cNvPr id="17" name="TextBox 16">
            <a:extLst>
              <a:ext uri="{FF2B5EF4-FFF2-40B4-BE49-F238E27FC236}">
                <a16:creationId xmlns:a16="http://schemas.microsoft.com/office/drawing/2014/main" id="{D59F55AF-ED90-824A-90FB-B853834AC7DE}"/>
              </a:ext>
            </a:extLst>
          </p:cNvPr>
          <p:cNvSpPr txBox="1"/>
          <p:nvPr/>
        </p:nvSpPr>
        <p:spPr>
          <a:xfrm>
            <a:off x="7090480" y="4311157"/>
            <a:ext cx="657552" cy="369332"/>
          </a:xfrm>
          <a:prstGeom prst="rect">
            <a:avLst/>
          </a:prstGeom>
          <a:noFill/>
        </p:spPr>
        <p:txBody>
          <a:bodyPr wrap="none" rtlCol="0">
            <a:spAutoFit/>
          </a:bodyPr>
          <a:lstStyle/>
          <a:p>
            <a:r>
              <a:rPr lang="en-US" b="1" dirty="0"/>
              <a:t>Time</a:t>
            </a:r>
          </a:p>
        </p:txBody>
      </p:sp>
      <p:sp>
        <p:nvSpPr>
          <p:cNvPr id="18" name="TextBox 17">
            <a:extLst>
              <a:ext uri="{FF2B5EF4-FFF2-40B4-BE49-F238E27FC236}">
                <a16:creationId xmlns:a16="http://schemas.microsoft.com/office/drawing/2014/main" id="{C36E880A-C3AC-7145-B452-43B0B8E16F13}"/>
              </a:ext>
            </a:extLst>
          </p:cNvPr>
          <p:cNvSpPr txBox="1"/>
          <p:nvPr/>
        </p:nvSpPr>
        <p:spPr>
          <a:xfrm rot="16200000">
            <a:off x="2733421" y="2368370"/>
            <a:ext cx="2031710" cy="369332"/>
          </a:xfrm>
          <a:prstGeom prst="rect">
            <a:avLst/>
          </a:prstGeom>
          <a:noFill/>
        </p:spPr>
        <p:txBody>
          <a:bodyPr wrap="none" rtlCol="0">
            <a:spAutoFit/>
          </a:bodyPr>
          <a:lstStyle/>
          <a:p>
            <a:r>
              <a:rPr lang="en-US" b="1" dirty="0"/>
              <a:t>Sequence Numbers</a:t>
            </a:r>
          </a:p>
        </p:txBody>
      </p:sp>
      <p:sp>
        <p:nvSpPr>
          <p:cNvPr id="19" name="TextBox 18">
            <a:extLst>
              <a:ext uri="{FF2B5EF4-FFF2-40B4-BE49-F238E27FC236}">
                <a16:creationId xmlns:a16="http://schemas.microsoft.com/office/drawing/2014/main" id="{48B3962E-9352-7242-9D40-98E7F85EA9E2}"/>
              </a:ext>
            </a:extLst>
          </p:cNvPr>
          <p:cNvSpPr txBox="1"/>
          <p:nvPr/>
        </p:nvSpPr>
        <p:spPr>
          <a:xfrm>
            <a:off x="4613245" y="3367971"/>
            <a:ext cx="1441420" cy="369332"/>
          </a:xfrm>
          <a:prstGeom prst="rect">
            <a:avLst/>
          </a:prstGeom>
          <a:noFill/>
        </p:spPr>
        <p:txBody>
          <a:bodyPr wrap="none" rtlCol="0">
            <a:spAutoFit/>
          </a:bodyPr>
          <a:lstStyle/>
          <a:p>
            <a:r>
              <a:rPr lang="en-US" b="1" dirty="0"/>
              <a:t>Connection 1</a:t>
            </a:r>
          </a:p>
        </p:txBody>
      </p:sp>
      <p:sp>
        <p:nvSpPr>
          <p:cNvPr id="20" name="TextBox 19">
            <a:extLst>
              <a:ext uri="{FF2B5EF4-FFF2-40B4-BE49-F238E27FC236}">
                <a16:creationId xmlns:a16="http://schemas.microsoft.com/office/drawing/2014/main" id="{84AD2E28-CC8E-D04D-BC07-52B8ACF04219}"/>
              </a:ext>
            </a:extLst>
          </p:cNvPr>
          <p:cNvSpPr txBox="1"/>
          <p:nvPr/>
        </p:nvSpPr>
        <p:spPr>
          <a:xfrm>
            <a:off x="6709735" y="2085284"/>
            <a:ext cx="1441420" cy="369332"/>
          </a:xfrm>
          <a:prstGeom prst="rect">
            <a:avLst/>
          </a:prstGeom>
          <a:noFill/>
        </p:spPr>
        <p:txBody>
          <a:bodyPr wrap="none" rtlCol="0">
            <a:spAutoFit/>
          </a:bodyPr>
          <a:lstStyle/>
          <a:p>
            <a:r>
              <a:rPr lang="en-US" b="1" dirty="0"/>
              <a:t>Connection 2</a:t>
            </a:r>
          </a:p>
        </p:txBody>
      </p:sp>
      <p:cxnSp>
        <p:nvCxnSpPr>
          <p:cNvPr id="23" name="Straight Connector 22">
            <a:extLst>
              <a:ext uri="{FF2B5EF4-FFF2-40B4-BE49-F238E27FC236}">
                <a16:creationId xmlns:a16="http://schemas.microsoft.com/office/drawing/2014/main" id="{53BBD21B-F30D-C843-907F-510A99717412}"/>
              </a:ext>
            </a:extLst>
          </p:cNvPr>
          <p:cNvCxnSpPr/>
          <p:nvPr/>
        </p:nvCxnSpPr>
        <p:spPr>
          <a:xfrm>
            <a:off x="5333955" y="1446817"/>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13C33D-7E50-D044-98D0-E64EFEDA1831}"/>
              </a:ext>
            </a:extLst>
          </p:cNvPr>
          <p:cNvCxnSpPr/>
          <p:nvPr/>
        </p:nvCxnSpPr>
        <p:spPr>
          <a:xfrm>
            <a:off x="6054665" y="1446817"/>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9C04BA-BE85-784C-8173-AA739CFAA016}"/>
              </a:ext>
            </a:extLst>
          </p:cNvPr>
          <p:cNvSpPr txBox="1"/>
          <p:nvPr/>
        </p:nvSpPr>
        <p:spPr>
          <a:xfrm>
            <a:off x="4369039" y="1696011"/>
            <a:ext cx="1065541" cy="646331"/>
          </a:xfrm>
          <a:prstGeom prst="rect">
            <a:avLst/>
          </a:prstGeom>
          <a:noFill/>
        </p:spPr>
        <p:txBody>
          <a:bodyPr wrap="square" rtlCol="0">
            <a:spAutoFit/>
          </a:bodyPr>
          <a:lstStyle/>
          <a:p>
            <a:r>
              <a:rPr lang="en-US" b="1" dirty="0"/>
              <a:t>Conn 1 crashed</a:t>
            </a:r>
          </a:p>
        </p:txBody>
      </p:sp>
      <p:sp>
        <p:nvSpPr>
          <p:cNvPr id="26" name="TextBox 25">
            <a:extLst>
              <a:ext uri="{FF2B5EF4-FFF2-40B4-BE49-F238E27FC236}">
                <a16:creationId xmlns:a16="http://schemas.microsoft.com/office/drawing/2014/main" id="{E14F8C52-AA7E-6541-AF2F-F1F0B20B1EDE}"/>
              </a:ext>
            </a:extLst>
          </p:cNvPr>
          <p:cNvSpPr txBox="1"/>
          <p:nvPr/>
        </p:nvSpPr>
        <p:spPr>
          <a:xfrm>
            <a:off x="6059640" y="1155746"/>
            <a:ext cx="1295796" cy="646331"/>
          </a:xfrm>
          <a:prstGeom prst="rect">
            <a:avLst/>
          </a:prstGeom>
          <a:noFill/>
        </p:spPr>
        <p:txBody>
          <a:bodyPr wrap="square" rtlCol="0">
            <a:spAutoFit/>
          </a:bodyPr>
          <a:lstStyle/>
          <a:p>
            <a:r>
              <a:rPr lang="en-US" b="1" dirty="0"/>
              <a:t>Conn 2 initialized</a:t>
            </a:r>
          </a:p>
        </p:txBody>
      </p:sp>
      <p:cxnSp>
        <p:nvCxnSpPr>
          <p:cNvPr id="28" name="Straight Connector 27">
            <a:extLst>
              <a:ext uri="{FF2B5EF4-FFF2-40B4-BE49-F238E27FC236}">
                <a16:creationId xmlns:a16="http://schemas.microsoft.com/office/drawing/2014/main" id="{6CE264DC-18F3-9344-BF5D-5A5A5856C705}"/>
              </a:ext>
            </a:extLst>
          </p:cNvPr>
          <p:cNvCxnSpPr>
            <a:cxnSpLocks/>
          </p:cNvCxnSpPr>
          <p:nvPr/>
        </p:nvCxnSpPr>
        <p:spPr>
          <a:xfrm flipV="1">
            <a:off x="4014061" y="2643774"/>
            <a:ext cx="1319894" cy="16027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F48C3F-145E-1D42-AB3B-D1A4431AC096}"/>
              </a:ext>
            </a:extLst>
          </p:cNvPr>
          <p:cNvCxnSpPr>
            <a:cxnSpLocks/>
            <a:endCxn id="13" idx="0"/>
          </p:cNvCxnSpPr>
          <p:nvPr/>
        </p:nvCxnSpPr>
        <p:spPr>
          <a:xfrm flipV="1">
            <a:off x="6037681" y="1370044"/>
            <a:ext cx="1464591" cy="18549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8C50697-780B-8C46-A30A-20F51D356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4133" y="2168796"/>
            <a:ext cx="630638" cy="630638"/>
          </a:xfrm>
          <a:prstGeom prst="rect">
            <a:avLst/>
          </a:prstGeom>
        </p:spPr>
      </p:pic>
    </p:spTree>
    <p:extLst>
      <p:ext uri="{BB962C8B-B14F-4D97-AF65-F5344CB8AC3E}">
        <p14:creationId xmlns:p14="http://schemas.microsoft.com/office/powerpoint/2010/main" val="86664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DC16C-4D14-A846-84D9-C008DC6FE1E7}"/>
              </a:ext>
            </a:extLst>
          </p:cNvPr>
          <p:cNvSpPr>
            <a:spLocks noGrp="1"/>
          </p:cNvSpPr>
          <p:nvPr>
            <p:ph type="title"/>
          </p:nvPr>
        </p:nvSpPr>
        <p:spPr>
          <a:xfrm>
            <a:off x="0" y="9145"/>
            <a:ext cx="12192000" cy="850392"/>
          </a:xfrm>
        </p:spPr>
        <p:txBody>
          <a:bodyPr/>
          <a:lstStyle/>
          <a:p>
            <a:r>
              <a:rPr lang="en-US" dirty="0"/>
              <a:t>What We Ideally Want? Either …</a:t>
            </a:r>
          </a:p>
        </p:txBody>
      </p:sp>
      <p:cxnSp>
        <p:nvCxnSpPr>
          <p:cNvPr id="5" name="Straight Arrow Connector 4">
            <a:extLst>
              <a:ext uri="{FF2B5EF4-FFF2-40B4-BE49-F238E27FC236}">
                <a16:creationId xmlns:a16="http://schemas.microsoft.com/office/drawing/2014/main" id="{68ABE81B-8BF4-8A4A-87E6-1C122B5BD9CC}"/>
              </a:ext>
            </a:extLst>
          </p:cNvPr>
          <p:cNvCxnSpPr/>
          <p:nvPr/>
        </p:nvCxnSpPr>
        <p:spPr>
          <a:xfrm>
            <a:off x="4277531" y="5749872"/>
            <a:ext cx="50989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BB7A87-B10E-6143-AC92-ECB58EDC2B97}"/>
              </a:ext>
            </a:extLst>
          </p:cNvPr>
          <p:cNvCxnSpPr/>
          <p:nvPr/>
        </p:nvCxnSpPr>
        <p:spPr>
          <a:xfrm flipV="1">
            <a:off x="4262033" y="2557221"/>
            <a:ext cx="0" cy="3192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B958655D-0605-8247-8E7A-D0DB4834BAAE}"/>
              </a:ext>
            </a:extLst>
          </p:cNvPr>
          <p:cNvSpPr/>
          <p:nvPr/>
        </p:nvSpPr>
        <p:spPr>
          <a:xfrm>
            <a:off x="4277531" y="4147110"/>
            <a:ext cx="2789695" cy="1602762"/>
          </a:xfrm>
          <a:prstGeom prst="parallelogram">
            <a:avLst>
              <a:gd name="adj" fmla="val 80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D2A6B26-57E3-B04E-ACA8-C21C8D99815B}"/>
              </a:ext>
            </a:extLst>
          </p:cNvPr>
          <p:cNvSpPr/>
          <p:nvPr/>
        </p:nvSpPr>
        <p:spPr>
          <a:xfrm>
            <a:off x="6389786" y="1832933"/>
            <a:ext cx="2929179" cy="1844298"/>
          </a:xfrm>
          <a:prstGeom prst="parallelogram">
            <a:avLst>
              <a:gd name="adj" fmla="val 7962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22681D2-F1F0-5E44-B9A8-59E4BE7B6ED5}"/>
              </a:ext>
            </a:extLst>
          </p:cNvPr>
          <p:cNvCxnSpPr>
            <a:cxnSpLocks/>
          </p:cNvCxnSpPr>
          <p:nvPr/>
        </p:nvCxnSpPr>
        <p:spPr>
          <a:xfrm>
            <a:off x="4277531" y="5904855"/>
            <a:ext cx="139484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5DC738-EB78-1249-B312-7137AC6AE983}"/>
              </a:ext>
            </a:extLst>
          </p:cNvPr>
          <p:cNvSpPr txBox="1"/>
          <p:nvPr/>
        </p:nvSpPr>
        <p:spPr>
          <a:xfrm>
            <a:off x="4034736" y="5999159"/>
            <a:ext cx="1808124" cy="369332"/>
          </a:xfrm>
          <a:prstGeom prst="rect">
            <a:avLst/>
          </a:prstGeom>
          <a:noFill/>
        </p:spPr>
        <p:txBody>
          <a:bodyPr wrap="none" rtlCol="0">
            <a:spAutoFit/>
          </a:bodyPr>
          <a:lstStyle/>
          <a:p>
            <a:r>
              <a:rPr lang="en-US" b="1" dirty="0"/>
              <a:t>Packet Lifetime T</a:t>
            </a:r>
          </a:p>
        </p:txBody>
      </p:sp>
      <p:sp>
        <p:nvSpPr>
          <p:cNvPr id="17" name="TextBox 16">
            <a:extLst>
              <a:ext uri="{FF2B5EF4-FFF2-40B4-BE49-F238E27FC236}">
                <a16:creationId xmlns:a16="http://schemas.microsoft.com/office/drawing/2014/main" id="{D59F55AF-ED90-824A-90FB-B853834AC7DE}"/>
              </a:ext>
            </a:extLst>
          </p:cNvPr>
          <p:cNvSpPr txBox="1"/>
          <p:nvPr/>
        </p:nvSpPr>
        <p:spPr>
          <a:xfrm>
            <a:off x="7353950" y="5814493"/>
            <a:ext cx="657552" cy="369332"/>
          </a:xfrm>
          <a:prstGeom prst="rect">
            <a:avLst/>
          </a:prstGeom>
          <a:noFill/>
        </p:spPr>
        <p:txBody>
          <a:bodyPr wrap="none" rtlCol="0">
            <a:spAutoFit/>
          </a:bodyPr>
          <a:lstStyle/>
          <a:p>
            <a:r>
              <a:rPr lang="en-US" b="1" dirty="0"/>
              <a:t>Time</a:t>
            </a:r>
          </a:p>
        </p:txBody>
      </p:sp>
      <p:sp>
        <p:nvSpPr>
          <p:cNvPr id="18" name="TextBox 17">
            <a:extLst>
              <a:ext uri="{FF2B5EF4-FFF2-40B4-BE49-F238E27FC236}">
                <a16:creationId xmlns:a16="http://schemas.microsoft.com/office/drawing/2014/main" id="{C36E880A-C3AC-7145-B452-43B0B8E16F13}"/>
              </a:ext>
            </a:extLst>
          </p:cNvPr>
          <p:cNvSpPr txBox="1"/>
          <p:nvPr/>
        </p:nvSpPr>
        <p:spPr>
          <a:xfrm rot="16200000">
            <a:off x="2996891" y="3871706"/>
            <a:ext cx="2031710" cy="369332"/>
          </a:xfrm>
          <a:prstGeom prst="rect">
            <a:avLst/>
          </a:prstGeom>
          <a:noFill/>
        </p:spPr>
        <p:txBody>
          <a:bodyPr wrap="none" rtlCol="0">
            <a:spAutoFit/>
          </a:bodyPr>
          <a:lstStyle/>
          <a:p>
            <a:r>
              <a:rPr lang="en-US" b="1" dirty="0"/>
              <a:t>Sequence Numbers</a:t>
            </a:r>
          </a:p>
        </p:txBody>
      </p:sp>
      <p:sp>
        <p:nvSpPr>
          <p:cNvPr id="19" name="TextBox 18">
            <a:extLst>
              <a:ext uri="{FF2B5EF4-FFF2-40B4-BE49-F238E27FC236}">
                <a16:creationId xmlns:a16="http://schemas.microsoft.com/office/drawing/2014/main" id="{48B3962E-9352-7242-9D40-98E7F85EA9E2}"/>
              </a:ext>
            </a:extLst>
          </p:cNvPr>
          <p:cNvSpPr txBox="1"/>
          <p:nvPr/>
        </p:nvSpPr>
        <p:spPr>
          <a:xfrm>
            <a:off x="4876715" y="4871307"/>
            <a:ext cx="1441420" cy="369332"/>
          </a:xfrm>
          <a:prstGeom prst="rect">
            <a:avLst/>
          </a:prstGeom>
          <a:noFill/>
        </p:spPr>
        <p:txBody>
          <a:bodyPr wrap="none" rtlCol="0">
            <a:spAutoFit/>
          </a:bodyPr>
          <a:lstStyle/>
          <a:p>
            <a:r>
              <a:rPr lang="en-US" b="1" dirty="0"/>
              <a:t>Connection 1</a:t>
            </a:r>
          </a:p>
        </p:txBody>
      </p:sp>
      <p:sp>
        <p:nvSpPr>
          <p:cNvPr id="20" name="TextBox 19">
            <a:extLst>
              <a:ext uri="{FF2B5EF4-FFF2-40B4-BE49-F238E27FC236}">
                <a16:creationId xmlns:a16="http://schemas.microsoft.com/office/drawing/2014/main" id="{84AD2E28-CC8E-D04D-BC07-52B8ACF04219}"/>
              </a:ext>
            </a:extLst>
          </p:cNvPr>
          <p:cNvSpPr txBox="1"/>
          <p:nvPr/>
        </p:nvSpPr>
        <p:spPr>
          <a:xfrm>
            <a:off x="7155715" y="2490520"/>
            <a:ext cx="1441420" cy="369332"/>
          </a:xfrm>
          <a:prstGeom prst="rect">
            <a:avLst/>
          </a:prstGeom>
          <a:noFill/>
        </p:spPr>
        <p:txBody>
          <a:bodyPr wrap="none" rtlCol="0">
            <a:spAutoFit/>
          </a:bodyPr>
          <a:lstStyle/>
          <a:p>
            <a:r>
              <a:rPr lang="en-US" b="1" dirty="0"/>
              <a:t>Connection 2</a:t>
            </a:r>
          </a:p>
        </p:txBody>
      </p:sp>
      <p:cxnSp>
        <p:nvCxnSpPr>
          <p:cNvPr id="23" name="Straight Connector 22">
            <a:extLst>
              <a:ext uri="{FF2B5EF4-FFF2-40B4-BE49-F238E27FC236}">
                <a16:creationId xmlns:a16="http://schemas.microsoft.com/office/drawing/2014/main" id="{53BBD21B-F30D-C843-907F-510A99717412}"/>
              </a:ext>
            </a:extLst>
          </p:cNvPr>
          <p:cNvCxnSpPr/>
          <p:nvPr/>
        </p:nvCxnSpPr>
        <p:spPr>
          <a:xfrm>
            <a:off x="5597425" y="2950153"/>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13C33D-7E50-D044-98D0-E64EFEDA1831}"/>
              </a:ext>
            </a:extLst>
          </p:cNvPr>
          <p:cNvCxnSpPr/>
          <p:nvPr/>
        </p:nvCxnSpPr>
        <p:spPr>
          <a:xfrm>
            <a:off x="6389785" y="2950153"/>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9C04BA-BE85-784C-8173-AA739CFAA016}"/>
              </a:ext>
            </a:extLst>
          </p:cNvPr>
          <p:cNvSpPr txBox="1"/>
          <p:nvPr/>
        </p:nvSpPr>
        <p:spPr>
          <a:xfrm>
            <a:off x="4632509" y="3199347"/>
            <a:ext cx="1065541" cy="646331"/>
          </a:xfrm>
          <a:prstGeom prst="rect">
            <a:avLst/>
          </a:prstGeom>
          <a:noFill/>
        </p:spPr>
        <p:txBody>
          <a:bodyPr wrap="square" rtlCol="0">
            <a:spAutoFit/>
          </a:bodyPr>
          <a:lstStyle/>
          <a:p>
            <a:r>
              <a:rPr lang="en-US" b="1" dirty="0"/>
              <a:t>Conn 1 crashed</a:t>
            </a:r>
          </a:p>
        </p:txBody>
      </p:sp>
      <p:sp>
        <p:nvSpPr>
          <p:cNvPr id="26" name="TextBox 25">
            <a:extLst>
              <a:ext uri="{FF2B5EF4-FFF2-40B4-BE49-F238E27FC236}">
                <a16:creationId xmlns:a16="http://schemas.microsoft.com/office/drawing/2014/main" id="{E14F8C52-AA7E-6541-AF2F-F1F0B20B1EDE}"/>
              </a:ext>
            </a:extLst>
          </p:cNvPr>
          <p:cNvSpPr txBox="1"/>
          <p:nvPr/>
        </p:nvSpPr>
        <p:spPr>
          <a:xfrm>
            <a:off x="6495281" y="1383719"/>
            <a:ext cx="1295796" cy="646331"/>
          </a:xfrm>
          <a:prstGeom prst="rect">
            <a:avLst/>
          </a:prstGeom>
          <a:noFill/>
        </p:spPr>
        <p:txBody>
          <a:bodyPr wrap="square" rtlCol="0">
            <a:spAutoFit/>
          </a:bodyPr>
          <a:lstStyle/>
          <a:p>
            <a:r>
              <a:rPr lang="en-US" b="1" dirty="0"/>
              <a:t>Conn 2 initialized</a:t>
            </a:r>
          </a:p>
        </p:txBody>
      </p:sp>
      <p:cxnSp>
        <p:nvCxnSpPr>
          <p:cNvPr id="28" name="Straight Connector 27">
            <a:extLst>
              <a:ext uri="{FF2B5EF4-FFF2-40B4-BE49-F238E27FC236}">
                <a16:creationId xmlns:a16="http://schemas.microsoft.com/office/drawing/2014/main" id="{6CE264DC-18F3-9344-BF5D-5A5A5856C705}"/>
              </a:ext>
            </a:extLst>
          </p:cNvPr>
          <p:cNvCxnSpPr>
            <a:cxnSpLocks/>
          </p:cNvCxnSpPr>
          <p:nvPr/>
        </p:nvCxnSpPr>
        <p:spPr>
          <a:xfrm flipV="1">
            <a:off x="4277531" y="4147110"/>
            <a:ext cx="1319894" cy="16027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F48C3F-145E-1D42-AB3B-D1A4431AC096}"/>
              </a:ext>
            </a:extLst>
          </p:cNvPr>
          <p:cNvCxnSpPr>
            <a:cxnSpLocks/>
            <a:endCxn id="13" idx="0"/>
          </p:cNvCxnSpPr>
          <p:nvPr/>
        </p:nvCxnSpPr>
        <p:spPr>
          <a:xfrm flipV="1">
            <a:off x="6389785" y="1837803"/>
            <a:ext cx="1464591" cy="18549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8C50697-780B-8C46-A30A-20F51D356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7603" y="3672132"/>
            <a:ext cx="630638" cy="630638"/>
          </a:xfrm>
          <a:prstGeom prst="rect">
            <a:avLst/>
          </a:prstGeom>
        </p:spPr>
      </p:pic>
    </p:spTree>
    <p:extLst>
      <p:ext uri="{BB962C8B-B14F-4D97-AF65-F5344CB8AC3E}">
        <p14:creationId xmlns:p14="http://schemas.microsoft.com/office/powerpoint/2010/main" val="190827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DC16C-4D14-A846-84D9-C008DC6FE1E7}"/>
              </a:ext>
            </a:extLst>
          </p:cNvPr>
          <p:cNvSpPr>
            <a:spLocks noGrp="1"/>
          </p:cNvSpPr>
          <p:nvPr>
            <p:ph type="title"/>
          </p:nvPr>
        </p:nvSpPr>
        <p:spPr>
          <a:xfrm>
            <a:off x="0" y="9145"/>
            <a:ext cx="12192000" cy="850392"/>
          </a:xfrm>
        </p:spPr>
        <p:txBody>
          <a:bodyPr/>
          <a:lstStyle/>
          <a:p>
            <a:r>
              <a:rPr lang="en-US" dirty="0"/>
              <a:t>What We Ideally Want? Or …</a:t>
            </a:r>
          </a:p>
        </p:txBody>
      </p:sp>
      <p:cxnSp>
        <p:nvCxnSpPr>
          <p:cNvPr id="5" name="Straight Arrow Connector 4">
            <a:extLst>
              <a:ext uri="{FF2B5EF4-FFF2-40B4-BE49-F238E27FC236}">
                <a16:creationId xmlns:a16="http://schemas.microsoft.com/office/drawing/2014/main" id="{68ABE81B-8BF4-8A4A-87E6-1C122B5BD9CC}"/>
              </a:ext>
            </a:extLst>
          </p:cNvPr>
          <p:cNvCxnSpPr/>
          <p:nvPr/>
        </p:nvCxnSpPr>
        <p:spPr>
          <a:xfrm>
            <a:off x="4246535" y="5300421"/>
            <a:ext cx="50989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BB7A87-B10E-6143-AC92-ECB58EDC2B97}"/>
              </a:ext>
            </a:extLst>
          </p:cNvPr>
          <p:cNvCxnSpPr/>
          <p:nvPr/>
        </p:nvCxnSpPr>
        <p:spPr>
          <a:xfrm flipV="1">
            <a:off x="4231037" y="2107770"/>
            <a:ext cx="0" cy="31926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B958655D-0605-8247-8E7A-D0DB4834BAAE}"/>
              </a:ext>
            </a:extLst>
          </p:cNvPr>
          <p:cNvSpPr/>
          <p:nvPr/>
        </p:nvSpPr>
        <p:spPr>
          <a:xfrm>
            <a:off x="4246535" y="3697659"/>
            <a:ext cx="2789695" cy="1602762"/>
          </a:xfrm>
          <a:prstGeom prst="parallelogram">
            <a:avLst>
              <a:gd name="adj" fmla="val 80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2D2A6B26-57E3-B04E-ACA8-C21C8D99815B}"/>
              </a:ext>
            </a:extLst>
          </p:cNvPr>
          <p:cNvSpPr/>
          <p:nvPr/>
        </p:nvSpPr>
        <p:spPr>
          <a:xfrm>
            <a:off x="6358790" y="2980087"/>
            <a:ext cx="2929179" cy="1844298"/>
          </a:xfrm>
          <a:prstGeom prst="parallelogram">
            <a:avLst>
              <a:gd name="adj" fmla="val 7962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22681D2-F1F0-5E44-B9A8-59E4BE7B6ED5}"/>
              </a:ext>
            </a:extLst>
          </p:cNvPr>
          <p:cNvCxnSpPr>
            <a:cxnSpLocks/>
          </p:cNvCxnSpPr>
          <p:nvPr/>
        </p:nvCxnSpPr>
        <p:spPr>
          <a:xfrm>
            <a:off x="4246535" y="5455404"/>
            <a:ext cx="1394847"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35DC738-EB78-1249-B312-7137AC6AE983}"/>
              </a:ext>
            </a:extLst>
          </p:cNvPr>
          <p:cNvSpPr txBox="1"/>
          <p:nvPr/>
        </p:nvSpPr>
        <p:spPr>
          <a:xfrm>
            <a:off x="4003740" y="5549708"/>
            <a:ext cx="1808124" cy="369332"/>
          </a:xfrm>
          <a:prstGeom prst="rect">
            <a:avLst/>
          </a:prstGeom>
          <a:noFill/>
        </p:spPr>
        <p:txBody>
          <a:bodyPr wrap="none" rtlCol="0">
            <a:spAutoFit/>
          </a:bodyPr>
          <a:lstStyle/>
          <a:p>
            <a:r>
              <a:rPr lang="en-US" b="1" dirty="0"/>
              <a:t>Packet Lifetime T</a:t>
            </a:r>
          </a:p>
        </p:txBody>
      </p:sp>
      <p:sp>
        <p:nvSpPr>
          <p:cNvPr id="17" name="TextBox 16">
            <a:extLst>
              <a:ext uri="{FF2B5EF4-FFF2-40B4-BE49-F238E27FC236}">
                <a16:creationId xmlns:a16="http://schemas.microsoft.com/office/drawing/2014/main" id="{D59F55AF-ED90-824A-90FB-B853834AC7DE}"/>
              </a:ext>
            </a:extLst>
          </p:cNvPr>
          <p:cNvSpPr txBox="1"/>
          <p:nvPr/>
        </p:nvSpPr>
        <p:spPr>
          <a:xfrm>
            <a:off x="7322954" y="5365042"/>
            <a:ext cx="657552" cy="369332"/>
          </a:xfrm>
          <a:prstGeom prst="rect">
            <a:avLst/>
          </a:prstGeom>
          <a:noFill/>
        </p:spPr>
        <p:txBody>
          <a:bodyPr wrap="none" rtlCol="0">
            <a:spAutoFit/>
          </a:bodyPr>
          <a:lstStyle/>
          <a:p>
            <a:r>
              <a:rPr lang="en-US" b="1" dirty="0"/>
              <a:t>Time</a:t>
            </a:r>
          </a:p>
        </p:txBody>
      </p:sp>
      <p:sp>
        <p:nvSpPr>
          <p:cNvPr id="18" name="TextBox 17">
            <a:extLst>
              <a:ext uri="{FF2B5EF4-FFF2-40B4-BE49-F238E27FC236}">
                <a16:creationId xmlns:a16="http://schemas.microsoft.com/office/drawing/2014/main" id="{C36E880A-C3AC-7145-B452-43B0B8E16F13}"/>
              </a:ext>
            </a:extLst>
          </p:cNvPr>
          <p:cNvSpPr txBox="1"/>
          <p:nvPr/>
        </p:nvSpPr>
        <p:spPr>
          <a:xfrm rot="16200000">
            <a:off x="2965895" y="3422255"/>
            <a:ext cx="2031710" cy="369332"/>
          </a:xfrm>
          <a:prstGeom prst="rect">
            <a:avLst/>
          </a:prstGeom>
          <a:noFill/>
        </p:spPr>
        <p:txBody>
          <a:bodyPr wrap="none" rtlCol="0">
            <a:spAutoFit/>
          </a:bodyPr>
          <a:lstStyle/>
          <a:p>
            <a:r>
              <a:rPr lang="en-US" b="1" dirty="0"/>
              <a:t>Sequence Numbers</a:t>
            </a:r>
          </a:p>
        </p:txBody>
      </p:sp>
      <p:sp>
        <p:nvSpPr>
          <p:cNvPr id="19" name="TextBox 18">
            <a:extLst>
              <a:ext uri="{FF2B5EF4-FFF2-40B4-BE49-F238E27FC236}">
                <a16:creationId xmlns:a16="http://schemas.microsoft.com/office/drawing/2014/main" id="{48B3962E-9352-7242-9D40-98E7F85EA9E2}"/>
              </a:ext>
            </a:extLst>
          </p:cNvPr>
          <p:cNvSpPr txBox="1"/>
          <p:nvPr/>
        </p:nvSpPr>
        <p:spPr>
          <a:xfrm>
            <a:off x="4845719" y="4421856"/>
            <a:ext cx="1441420" cy="369332"/>
          </a:xfrm>
          <a:prstGeom prst="rect">
            <a:avLst/>
          </a:prstGeom>
          <a:noFill/>
        </p:spPr>
        <p:txBody>
          <a:bodyPr wrap="none" rtlCol="0">
            <a:spAutoFit/>
          </a:bodyPr>
          <a:lstStyle/>
          <a:p>
            <a:r>
              <a:rPr lang="en-US" b="1" dirty="0"/>
              <a:t>Connection 1</a:t>
            </a:r>
          </a:p>
        </p:txBody>
      </p:sp>
      <p:sp>
        <p:nvSpPr>
          <p:cNvPr id="20" name="TextBox 19">
            <a:extLst>
              <a:ext uri="{FF2B5EF4-FFF2-40B4-BE49-F238E27FC236}">
                <a16:creationId xmlns:a16="http://schemas.microsoft.com/office/drawing/2014/main" id="{84AD2E28-CC8E-D04D-BC07-52B8ACF04219}"/>
              </a:ext>
            </a:extLst>
          </p:cNvPr>
          <p:cNvSpPr txBox="1"/>
          <p:nvPr/>
        </p:nvSpPr>
        <p:spPr>
          <a:xfrm>
            <a:off x="7124719" y="3637674"/>
            <a:ext cx="1441420" cy="369332"/>
          </a:xfrm>
          <a:prstGeom prst="rect">
            <a:avLst/>
          </a:prstGeom>
          <a:noFill/>
        </p:spPr>
        <p:txBody>
          <a:bodyPr wrap="none" rtlCol="0">
            <a:spAutoFit/>
          </a:bodyPr>
          <a:lstStyle/>
          <a:p>
            <a:r>
              <a:rPr lang="en-US" b="1" dirty="0"/>
              <a:t>Connection 2</a:t>
            </a:r>
          </a:p>
        </p:txBody>
      </p:sp>
      <p:cxnSp>
        <p:nvCxnSpPr>
          <p:cNvPr id="23" name="Straight Connector 22">
            <a:extLst>
              <a:ext uri="{FF2B5EF4-FFF2-40B4-BE49-F238E27FC236}">
                <a16:creationId xmlns:a16="http://schemas.microsoft.com/office/drawing/2014/main" id="{53BBD21B-F30D-C843-907F-510A99717412}"/>
              </a:ext>
            </a:extLst>
          </p:cNvPr>
          <p:cNvCxnSpPr/>
          <p:nvPr/>
        </p:nvCxnSpPr>
        <p:spPr>
          <a:xfrm>
            <a:off x="5566429" y="2500702"/>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813C33D-7E50-D044-98D0-E64EFEDA1831}"/>
              </a:ext>
            </a:extLst>
          </p:cNvPr>
          <p:cNvCxnSpPr/>
          <p:nvPr/>
        </p:nvCxnSpPr>
        <p:spPr>
          <a:xfrm>
            <a:off x="6358789" y="2500702"/>
            <a:ext cx="0" cy="2864339"/>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89C04BA-BE85-784C-8173-AA739CFAA016}"/>
              </a:ext>
            </a:extLst>
          </p:cNvPr>
          <p:cNvSpPr txBox="1"/>
          <p:nvPr/>
        </p:nvSpPr>
        <p:spPr>
          <a:xfrm>
            <a:off x="4601513" y="2749896"/>
            <a:ext cx="1065541" cy="646331"/>
          </a:xfrm>
          <a:prstGeom prst="rect">
            <a:avLst/>
          </a:prstGeom>
          <a:noFill/>
        </p:spPr>
        <p:txBody>
          <a:bodyPr wrap="square" rtlCol="0">
            <a:spAutoFit/>
          </a:bodyPr>
          <a:lstStyle/>
          <a:p>
            <a:r>
              <a:rPr lang="en-US" b="1" dirty="0"/>
              <a:t>Conn 1 crashed</a:t>
            </a:r>
          </a:p>
        </p:txBody>
      </p:sp>
      <p:sp>
        <p:nvSpPr>
          <p:cNvPr id="26" name="TextBox 25">
            <a:extLst>
              <a:ext uri="{FF2B5EF4-FFF2-40B4-BE49-F238E27FC236}">
                <a16:creationId xmlns:a16="http://schemas.microsoft.com/office/drawing/2014/main" id="{E14F8C52-AA7E-6541-AF2F-F1F0B20B1EDE}"/>
              </a:ext>
            </a:extLst>
          </p:cNvPr>
          <p:cNvSpPr txBox="1"/>
          <p:nvPr/>
        </p:nvSpPr>
        <p:spPr>
          <a:xfrm>
            <a:off x="6464285" y="2530873"/>
            <a:ext cx="1295796" cy="646331"/>
          </a:xfrm>
          <a:prstGeom prst="rect">
            <a:avLst/>
          </a:prstGeom>
          <a:noFill/>
        </p:spPr>
        <p:txBody>
          <a:bodyPr wrap="square" rtlCol="0">
            <a:spAutoFit/>
          </a:bodyPr>
          <a:lstStyle/>
          <a:p>
            <a:r>
              <a:rPr lang="en-US" b="1" dirty="0"/>
              <a:t>Conn 2 initialized</a:t>
            </a:r>
          </a:p>
        </p:txBody>
      </p:sp>
      <p:cxnSp>
        <p:nvCxnSpPr>
          <p:cNvPr id="28" name="Straight Connector 27">
            <a:extLst>
              <a:ext uri="{FF2B5EF4-FFF2-40B4-BE49-F238E27FC236}">
                <a16:creationId xmlns:a16="http://schemas.microsoft.com/office/drawing/2014/main" id="{6CE264DC-18F3-9344-BF5D-5A5A5856C705}"/>
              </a:ext>
            </a:extLst>
          </p:cNvPr>
          <p:cNvCxnSpPr>
            <a:cxnSpLocks/>
          </p:cNvCxnSpPr>
          <p:nvPr/>
        </p:nvCxnSpPr>
        <p:spPr>
          <a:xfrm flipV="1">
            <a:off x="4246535" y="3697659"/>
            <a:ext cx="1319894" cy="16027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F48C3F-145E-1D42-AB3B-D1A4431AC096}"/>
              </a:ext>
            </a:extLst>
          </p:cNvPr>
          <p:cNvCxnSpPr>
            <a:cxnSpLocks/>
            <a:endCxn id="13" idx="0"/>
          </p:cNvCxnSpPr>
          <p:nvPr/>
        </p:nvCxnSpPr>
        <p:spPr>
          <a:xfrm flipV="1">
            <a:off x="6358789" y="2984957"/>
            <a:ext cx="1464591" cy="18549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B8C50697-780B-8C46-A30A-20F51D3566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6607" y="3222681"/>
            <a:ext cx="630638" cy="630638"/>
          </a:xfrm>
          <a:prstGeom prst="rect">
            <a:avLst/>
          </a:prstGeom>
        </p:spPr>
      </p:pic>
    </p:spTree>
    <p:extLst>
      <p:ext uri="{BB962C8B-B14F-4D97-AF65-F5344CB8AC3E}">
        <p14:creationId xmlns:p14="http://schemas.microsoft.com/office/powerpoint/2010/main" val="383042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9A9FBB-68EC-FD4B-B04A-268EF23F8159}"/>
              </a:ext>
            </a:extLst>
          </p:cNvPr>
          <p:cNvSpPr>
            <a:spLocks noGrp="1"/>
          </p:cNvSpPr>
          <p:nvPr>
            <p:ph idx="1"/>
          </p:nvPr>
        </p:nvSpPr>
        <p:spPr>
          <a:xfrm>
            <a:off x="356839" y="1027696"/>
            <a:ext cx="7196105" cy="5349838"/>
          </a:xfrm>
        </p:spPr>
        <p:txBody>
          <a:bodyPr/>
          <a:lstStyle/>
          <a:p>
            <a:pPr>
              <a:spcBef>
                <a:spcPts val="0"/>
              </a:spcBef>
            </a:pPr>
            <a:r>
              <a:rPr lang="en-US" dirty="0"/>
              <a:t>If a receiver receives two segments having the same sequence number within a duration T, then one packet must be the duplicate. The receiver then discards the duplicate packets. </a:t>
            </a:r>
          </a:p>
          <a:p>
            <a:pPr>
              <a:spcBef>
                <a:spcPts val="0"/>
              </a:spcBef>
            </a:pPr>
            <a:endParaRPr lang="en-US" dirty="0"/>
          </a:p>
          <a:p>
            <a:pPr>
              <a:spcBef>
                <a:spcPts val="0"/>
              </a:spcBef>
            </a:pPr>
            <a:r>
              <a:rPr lang="en-US" dirty="0"/>
              <a:t>For a crashed device, the transport entity remains idle for a duration T after recovery, to ensure that all packets from the previous connection are dead – </a:t>
            </a:r>
            <a:r>
              <a:rPr lang="en-US" b="1" dirty="0"/>
              <a:t>not a good solution</a:t>
            </a:r>
            <a:r>
              <a:rPr lang="en-US" dirty="0"/>
              <a:t> </a:t>
            </a:r>
          </a:p>
        </p:txBody>
      </p:sp>
      <p:sp>
        <p:nvSpPr>
          <p:cNvPr id="3" name="Title 2">
            <a:extLst>
              <a:ext uri="{FF2B5EF4-FFF2-40B4-BE49-F238E27FC236}">
                <a16:creationId xmlns:a16="http://schemas.microsoft.com/office/drawing/2014/main" id="{20A9BC2F-82F4-8842-8A83-3B6B6360D4D1}"/>
              </a:ext>
            </a:extLst>
          </p:cNvPr>
          <p:cNvSpPr>
            <a:spLocks noGrp="1"/>
          </p:cNvSpPr>
          <p:nvPr>
            <p:ph type="title"/>
          </p:nvPr>
        </p:nvSpPr>
        <p:spPr/>
        <p:txBody>
          <a:bodyPr/>
          <a:lstStyle/>
          <a:p>
            <a:r>
              <a:rPr lang="en-US" dirty="0"/>
              <a:t>Connection Establishment – Handling Delayed Duplicates</a:t>
            </a:r>
          </a:p>
        </p:txBody>
      </p:sp>
      <p:pic>
        <p:nvPicPr>
          <p:cNvPr id="5" name="Picture 4">
            <a:extLst>
              <a:ext uri="{FF2B5EF4-FFF2-40B4-BE49-F238E27FC236}">
                <a16:creationId xmlns:a16="http://schemas.microsoft.com/office/drawing/2014/main" id="{5D2B5BA0-26D2-784B-8137-0A1BC87418B1}"/>
              </a:ext>
            </a:extLst>
          </p:cNvPr>
          <p:cNvPicPr>
            <a:picLocks noChangeAspect="1"/>
          </p:cNvPicPr>
          <p:nvPr/>
        </p:nvPicPr>
        <p:blipFill>
          <a:blip r:embed="rId2"/>
          <a:stretch>
            <a:fillRect/>
          </a:stretch>
        </p:blipFill>
        <p:spPr>
          <a:xfrm>
            <a:off x="7315200" y="859537"/>
            <a:ext cx="4511693" cy="4023943"/>
          </a:xfrm>
          <a:prstGeom prst="rect">
            <a:avLst/>
          </a:prstGeom>
        </p:spPr>
      </p:pic>
      <p:sp>
        <p:nvSpPr>
          <p:cNvPr id="6" name="TextBox 5">
            <a:extLst>
              <a:ext uri="{FF2B5EF4-FFF2-40B4-BE49-F238E27FC236}">
                <a16:creationId xmlns:a16="http://schemas.microsoft.com/office/drawing/2014/main" id="{13FA89FF-FB8B-2546-AC96-1D17C930E807}"/>
              </a:ext>
            </a:extLst>
          </p:cNvPr>
          <p:cNvSpPr txBox="1"/>
          <p:nvPr/>
        </p:nvSpPr>
        <p:spPr>
          <a:xfrm>
            <a:off x="356839" y="4883480"/>
            <a:ext cx="11470053"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FF0000"/>
                </a:solidFill>
              </a:rPr>
              <a:t>Adjust the initial sequence numbers properly - </a:t>
            </a:r>
            <a:r>
              <a:rPr lang="en-US" sz="2800" b="1" dirty="0">
                <a:solidFill>
                  <a:srgbClr val="002060"/>
                </a:solidFill>
              </a:rPr>
              <a:t>A host does not restart with a sequence number in the forbidden region, based on the sequence number it used before crash and the time duration T.   </a:t>
            </a:r>
          </a:p>
        </p:txBody>
      </p:sp>
    </p:spTree>
    <p:extLst>
      <p:ext uri="{BB962C8B-B14F-4D97-AF65-F5344CB8AC3E}">
        <p14:creationId xmlns:p14="http://schemas.microsoft.com/office/powerpoint/2010/main" val="34026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0D9686-1F75-0042-BF6E-3BF6564D9A4F}"/>
              </a:ext>
            </a:extLst>
          </p:cNvPr>
          <p:cNvSpPr>
            <a:spLocks noGrp="1"/>
          </p:cNvSpPr>
          <p:nvPr>
            <p:ph idx="1"/>
          </p:nvPr>
        </p:nvSpPr>
        <p:spPr>
          <a:xfrm>
            <a:off x="356839" y="1137424"/>
            <a:ext cx="4379753" cy="5349838"/>
          </a:xfrm>
        </p:spPr>
        <p:txBody>
          <a:bodyPr/>
          <a:lstStyle/>
          <a:p>
            <a:r>
              <a:rPr lang="en-US" dirty="0"/>
              <a:t>Two possible source of problems </a:t>
            </a:r>
          </a:p>
          <a:p>
            <a:pPr lvl="1"/>
            <a:r>
              <a:rPr lang="en-US" dirty="0"/>
              <a:t>A host sends too much data too fast on a newly opened connection </a:t>
            </a:r>
          </a:p>
          <a:p>
            <a:pPr lvl="1"/>
            <a:endParaRPr lang="en-US" dirty="0"/>
          </a:p>
          <a:p>
            <a:pPr lvl="1"/>
            <a:endParaRPr lang="en-US" dirty="0"/>
          </a:p>
          <a:p>
            <a:pPr lvl="1"/>
            <a:endParaRPr lang="en-US" dirty="0"/>
          </a:p>
          <a:p>
            <a:pPr lvl="1"/>
            <a:endParaRPr lang="en-US" dirty="0"/>
          </a:p>
          <a:p>
            <a:pPr lvl="1"/>
            <a:r>
              <a:rPr lang="en-US" dirty="0"/>
              <a:t>The data rate is too slow that the sequence number for a previous connection enters the forbidden region for the next connection </a:t>
            </a:r>
          </a:p>
        </p:txBody>
      </p:sp>
      <p:sp>
        <p:nvSpPr>
          <p:cNvPr id="3" name="Title 2">
            <a:extLst>
              <a:ext uri="{FF2B5EF4-FFF2-40B4-BE49-F238E27FC236}">
                <a16:creationId xmlns:a16="http://schemas.microsoft.com/office/drawing/2014/main" id="{45ED6BE0-3D6E-B646-8167-016D2D208393}"/>
              </a:ext>
            </a:extLst>
          </p:cNvPr>
          <p:cNvSpPr>
            <a:spLocks noGrp="1"/>
          </p:cNvSpPr>
          <p:nvPr>
            <p:ph type="title"/>
          </p:nvPr>
        </p:nvSpPr>
        <p:spPr/>
        <p:txBody>
          <a:bodyPr>
            <a:normAutofit fontScale="90000"/>
          </a:bodyPr>
          <a:lstStyle/>
          <a:p>
            <a:r>
              <a:rPr lang="en-US" dirty="0"/>
              <a:t>How do We Ensure that Packet Sequence Numbers are </a:t>
            </a:r>
            <a:br>
              <a:rPr lang="en-US" dirty="0"/>
            </a:br>
            <a:r>
              <a:rPr lang="en-US" dirty="0"/>
              <a:t>Out of the Forbidden Region</a:t>
            </a:r>
          </a:p>
        </p:txBody>
      </p:sp>
      <p:pic>
        <p:nvPicPr>
          <p:cNvPr id="4" name="Picture 3">
            <a:extLst>
              <a:ext uri="{FF2B5EF4-FFF2-40B4-BE49-F238E27FC236}">
                <a16:creationId xmlns:a16="http://schemas.microsoft.com/office/drawing/2014/main" id="{44CEA4F8-8021-3549-83FE-99640376C215}"/>
              </a:ext>
            </a:extLst>
          </p:cNvPr>
          <p:cNvPicPr>
            <a:picLocks noChangeAspect="1"/>
          </p:cNvPicPr>
          <p:nvPr/>
        </p:nvPicPr>
        <p:blipFill>
          <a:blip r:embed="rId2"/>
          <a:stretch>
            <a:fillRect/>
          </a:stretch>
        </p:blipFill>
        <p:spPr>
          <a:xfrm>
            <a:off x="4736592" y="859537"/>
            <a:ext cx="3936906" cy="3511295"/>
          </a:xfrm>
          <a:prstGeom prst="rect">
            <a:avLst/>
          </a:prstGeom>
        </p:spPr>
      </p:pic>
      <p:pic>
        <p:nvPicPr>
          <p:cNvPr id="6" name="Picture 5">
            <a:extLst>
              <a:ext uri="{FF2B5EF4-FFF2-40B4-BE49-F238E27FC236}">
                <a16:creationId xmlns:a16="http://schemas.microsoft.com/office/drawing/2014/main" id="{45524680-C456-E04F-A470-D1C63CEF55B2}"/>
              </a:ext>
            </a:extLst>
          </p:cNvPr>
          <p:cNvPicPr>
            <a:picLocks noChangeAspect="1"/>
          </p:cNvPicPr>
          <p:nvPr/>
        </p:nvPicPr>
        <p:blipFill>
          <a:blip r:embed="rId3"/>
          <a:stretch>
            <a:fillRect/>
          </a:stretch>
        </p:blipFill>
        <p:spPr>
          <a:xfrm>
            <a:off x="7616017" y="3675888"/>
            <a:ext cx="4521119" cy="3182112"/>
          </a:xfrm>
          <a:prstGeom prst="rect">
            <a:avLst/>
          </a:prstGeom>
        </p:spPr>
      </p:pic>
      <p:sp>
        <p:nvSpPr>
          <p:cNvPr id="7" name="TextBox 6">
            <a:extLst>
              <a:ext uri="{FF2B5EF4-FFF2-40B4-BE49-F238E27FC236}">
                <a16:creationId xmlns:a16="http://schemas.microsoft.com/office/drawing/2014/main" id="{55AB0A44-8E3E-0A46-ADBA-B13403254336}"/>
              </a:ext>
            </a:extLst>
          </p:cNvPr>
          <p:cNvSpPr txBox="1"/>
          <p:nvPr/>
        </p:nvSpPr>
        <p:spPr>
          <a:xfrm>
            <a:off x="9602986" y="1667548"/>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51832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FEA578-5A24-1C44-9A7C-4E0AD20FE7A0}"/>
              </a:ext>
            </a:extLst>
          </p:cNvPr>
          <p:cNvSpPr>
            <a:spLocks noGrp="1"/>
          </p:cNvSpPr>
          <p:nvPr>
            <p:ph idx="1"/>
          </p:nvPr>
        </p:nvSpPr>
        <p:spPr>
          <a:xfrm>
            <a:off x="356839" y="1028938"/>
            <a:ext cx="11552663" cy="5349838"/>
          </a:xfrm>
        </p:spPr>
        <p:txBody>
          <a:bodyPr/>
          <a:lstStyle/>
          <a:p>
            <a:r>
              <a:rPr lang="en-US" dirty="0"/>
              <a:t>The maximum data rate on any connection is one segment per clock tick </a:t>
            </a:r>
          </a:p>
          <a:p>
            <a:pPr lvl="1"/>
            <a:r>
              <a:rPr lang="en-US" dirty="0"/>
              <a:t>Clock ticks (inter-packet transmission duration) is adjusted based on the sequences acknowledged – </a:t>
            </a:r>
            <a:r>
              <a:rPr lang="en-US" b="1" dirty="0"/>
              <a:t>ensure that no two packets are there in the network with same sequence number</a:t>
            </a:r>
          </a:p>
          <a:p>
            <a:pPr lvl="1"/>
            <a:r>
              <a:rPr lang="en-US" b="1" dirty="0"/>
              <a:t>We call this mechanism as self-clocking (used in TCP)</a:t>
            </a:r>
          </a:p>
          <a:p>
            <a:pPr lvl="1"/>
            <a:r>
              <a:rPr lang="en-US" dirty="0"/>
              <a:t>Ensures that the sequence numbers do not warp around too quickly (RFC 1323) </a:t>
            </a:r>
          </a:p>
          <a:p>
            <a:pPr lvl="1"/>
            <a:endParaRPr lang="en-US" b="1" dirty="0"/>
          </a:p>
          <a:p>
            <a:pPr lvl="1"/>
            <a:endParaRPr lang="en-US" b="1" dirty="0"/>
          </a:p>
          <a:p>
            <a:r>
              <a:rPr lang="en-US" b="1" dirty="0"/>
              <a:t>We do not remember sequence number at the receiver: </a:t>
            </a:r>
            <a:r>
              <a:rPr lang="en-US" dirty="0"/>
              <a:t>Use a </a:t>
            </a:r>
            <a:r>
              <a:rPr lang="en-US" b="1" dirty="0"/>
              <a:t>three way handshake </a:t>
            </a:r>
            <a:r>
              <a:rPr lang="en-US" dirty="0"/>
              <a:t>to ensure that the connection request is not a repetition of an old connection request </a:t>
            </a:r>
          </a:p>
          <a:p>
            <a:pPr lvl="1"/>
            <a:r>
              <a:rPr lang="en-US" dirty="0"/>
              <a:t>The individual peers validate their own sequence number by looking at the acknowledgement (ACK)</a:t>
            </a:r>
          </a:p>
          <a:p>
            <a:pPr lvl="1"/>
            <a:r>
              <a:rPr lang="en-US" b="1" dirty="0"/>
              <a:t>Positive synchronization among the sender and the receiver </a:t>
            </a:r>
          </a:p>
        </p:txBody>
      </p:sp>
      <p:sp>
        <p:nvSpPr>
          <p:cNvPr id="3" name="Title 2">
            <a:extLst>
              <a:ext uri="{FF2B5EF4-FFF2-40B4-BE49-F238E27FC236}">
                <a16:creationId xmlns:a16="http://schemas.microsoft.com/office/drawing/2014/main" id="{5C65ED34-FDCF-1B49-B93C-12452981D2F1}"/>
              </a:ext>
            </a:extLst>
          </p:cNvPr>
          <p:cNvSpPr>
            <a:spLocks noGrp="1"/>
          </p:cNvSpPr>
          <p:nvPr>
            <p:ph type="title"/>
          </p:nvPr>
        </p:nvSpPr>
        <p:spPr/>
        <p:txBody>
          <a:bodyPr/>
          <a:lstStyle/>
          <a:p>
            <a:r>
              <a:rPr lang="en-US" dirty="0"/>
              <a:t>Adjusting the Sending Rate based on Sequence Numbers</a:t>
            </a:r>
          </a:p>
        </p:txBody>
      </p:sp>
    </p:spTree>
    <p:extLst>
      <p:ext uri="{BB962C8B-B14F-4D97-AF65-F5344CB8AC3E}">
        <p14:creationId xmlns:p14="http://schemas.microsoft.com/office/powerpoint/2010/main" val="342825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407D9-D694-EE47-8742-E323BF20DF62}"/>
              </a:ext>
            </a:extLst>
          </p:cNvPr>
          <p:cNvSpPr>
            <a:spLocks noGrp="1"/>
          </p:cNvSpPr>
          <p:nvPr>
            <p:ph type="title"/>
          </p:nvPr>
        </p:nvSpPr>
        <p:spPr/>
        <p:txBody>
          <a:bodyPr/>
          <a:lstStyle/>
          <a:p>
            <a:r>
              <a:rPr lang="en-US" dirty="0"/>
              <a:t>Three Way Handshake</a:t>
            </a:r>
          </a:p>
        </p:txBody>
      </p:sp>
      <p:pic>
        <p:nvPicPr>
          <p:cNvPr id="5" name="Picture 4">
            <a:extLst>
              <a:ext uri="{FF2B5EF4-FFF2-40B4-BE49-F238E27FC236}">
                <a16:creationId xmlns:a16="http://schemas.microsoft.com/office/drawing/2014/main" id="{0B374155-5E34-A340-9D16-E77A00FAD0EE}"/>
              </a:ext>
            </a:extLst>
          </p:cNvPr>
          <p:cNvPicPr>
            <a:picLocks noChangeAspect="1"/>
          </p:cNvPicPr>
          <p:nvPr/>
        </p:nvPicPr>
        <p:blipFill>
          <a:blip r:embed="rId2"/>
          <a:stretch>
            <a:fillRect/>
          </a:stretch>
        </p:blipFill>
        <p:spPr>
          <a:xfrm>
            <a:off x="224282" y="1027176"/>
            <a:ext cx="5591302" cy="5477194"/>
          </a:xfrm>
          <a:prstGeom prst="rect">
            <a:avLst/>
          </a:prstGeom>
        </p:spPr>
      </p:pic>
      <p:sp>
        <p:nvSpPr>
          <p:cNvPr id="7" name="Content Placeholder 1">
            <a:extLst>
              <a:ext uri="{FF2B5EF4-FFF2-40B4-BE49-F238E27FC236}">
                <a16:creationId xmlns:a16="http://schemas.microsoft.com/office/drawing/2014/main" id="{F9B1F937-527D-E741-A478-F5A1A8B2474C}"/>
              </a:ext>
            </a:extLst>
          </p:cNvPr>
          <p:cNvSpPr>
            <a:spLocks noGrp="1"/>
          </p:cNvSpPr>
          <p:nvPr>
            <p:ph idx="1"/>
          </p:nvPr>
        </p:nvSpPr>
        <p:spPr>
          <a:xfrm>
            <a:off x="5579626" y="1154532"/>
            <a:ext cx="6493553" cy="5349838"/>
          </a:xfrm>
        </p:spPr>
        <p:txBody>
          <a:bodyPr/>
          <a:lstStyle/>
          <a:p>
            <a:r>
              <a:rPr lang="en-US" dirty="0"/>
              <a:t>By looking at the ACK, Host 1 ensures that Sequence number x does not belong to the forbidden region of any previously established connection</a:t>
            </a:r>
          </a:p>
          <a:p>
            <a:endParaRPr lang="en-US" dirty="0"/>
          </a:p>
          <a:p>
            <a:r>
              <a:rPr lang="en-US" dirty="0"/>
              <a:t>By looking at the ACK in DATA, Host 2 ensures that sequence number y does not belong to the forbidden region of any previously established connection</a:t>
            </a:r>
          </a:p>
        </p:txBody>
      </p:sp>
      <p:sp>
        <p:nvSpPr>
          <p:cNvPr id="8" name="TextBox 7">
            <a:extLst>
              <a:ext uri="{FF2B5EF4-FFF2-40B4-BE49-F238E27FC236}">
                <a16:creationId xmlns:a16="http://schemas.microsoft.com/office/drawing/2014/main" id="{8981FCD2-4B7D-764E-8B6F-9903DCF54410}"/>
              </a:ext>
            </a:extLst>
          </p:cNvPr>
          <p:cNvSpPr txBox="1"/>
          <p:nvPr/>
        </p:nvSpPr>
        <p:spPr>
          <a:xfrm>
            <a:off x="5579626" y="5304041"/>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40725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288F9-DEDA-D94B-B9F5-C3F12A05198D}"/>
              </a:ext>
            </a:extLst>
          </p:cNvPr>
          <p:cNvSpPr>
            <a:spLocks noGrp="1"/>
          </p:cNvSpPr>
          <p:nvPr>
            <p:ph type="title"/>
          </p:nvPr>
        </p:nvSpPr>
        <p:spPr/>
        <p:txBody>
          <a:bodyPr>
            <a:normAutofit fontScale="90000"/>
          </a:bodyPr>
          <a:lstStyle/>
          <a:p>
            <a:r>
              <a:rPr lang="en-US" dirty="0"/>
              <a:t>Three Way Handshake – CONNECTION REQUEST is a Delayed Duplicate</a:t>
            </a:r>
          </a:p>
        </p:txBody>
      </p:sp>
      <p:pic>
        <p:nvPicPr>
          <p:cNvPr id="5" name="Picture 4">
            <a:extLst>
              <a:ext uri="{FF2B5EF4-FFF2-40B4-BE49-F238E27FC236}">
                <a16:creationId xmlns:a16="http://schemas.microsoft.com/office/drawing/2014/main" id="{3B474462-CEB6-114D-8157-4331C9C2DEFF}"/>
              </a:ext>
            </a:extLst>
          </p:cNvPr>
          <p:cNvPicPr>
            <a:picLocks noChangeAspect="1"/>
          </p:cNvPicPr>
          <p:nvPr/>
        </p:nvPicPr>
        <p:blipFill>
          <a:blip r:embed="rId2"/>
          <a:stretch>
            <a:fillRect/>
          </a:stretch>
        </p:blipFill>
        <p:spPr>
          <a:xfrm>
            <a:off x="4500372" y="1218568"/>
            <a:ext cx="5521452" cy="5639432"/>
          </a:xfrm>
          <a:prstGeom prst="rect">
            <a:avLst/>
          </a:prstGeom>
        </p:spPr>
      </p:pic>
      <p:sp>
        <p:nvSpPr>
          <p:cNvPr id="6" name="TextBox 5">
            <a:extLst>
              <a:ext uri="{FF2B5EF4-FFF2-40B4-BE49-F238E27FC236}">
                <a16:creationId xmlns:a16="http://schemas.microsoft.com/office/drawing/2014/main" id="{D43F03CB-8B4F-3F4E-B30F-C55CA59FC62D}"/>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41734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1288F9-DEDA-D94B-B9F5-C3F12A05198D}"/>
              </a:ext>
            </a:extLst>
          </p:cNvPr>
          <p:cNvSpPr>
            <a:spLocks noGrp="1"/>
          </p:cNvSpPr>
          <p:nvPr>
            <p:ph type="title"/>
          </p:nvPr>
        </p:nvSpPr>
        <p:spPr/>
        <p:txBody>
          <a:bodyPr>
            <a:normAutofit fontScale="90000"/>
          </a:bodyPr>
          <a:lstStyle/>
          <a:p>
            <a:r>
              <a:rPr lang="en-US" dirty="0"/>
              <a:t>Three Way Handshake – CONNECTION REQUEST and ACKNOWLEDGEMENT both are Delayed Duplicates</a:t>
            </a:r>
          </a:p>
        </p:txBody>
      </p:sp>
      <p:pic>
        <p:nvPicPr>
          <p:cNvPr id="4" name="Picture 3">
            <a:extLst>
              <a:ext uri="{FF2B5EF4-FFF2-40B4-BE49-F238E27FC236}">
                <a16:creationId xmlns:a16="http://schemas.microsoft.com/office/drawing/2014/main" id="{7D430262-8C34-5D43-9243-ABAC0D0CD851}"/>
              </a:ext>
            </a:extLst>
          </p:cNvPr>
          <p:cNvPicPr>
            <a:picLocks noChangeAspect="1"/>
          </p:cNvPicPr>
          <p:nvPr/>
        </p:nvPicPr>
        <p:blipFill>
          <a:blip r:embed="rId2"/>
          <a:stretch>
            <a:fillRect/>
          </a:stretch>
        </p:blipFill>
        <p:spPr>
          <a:xfrm>
            <a:off x="4177792" y="1263395"/>
            <a:ext cx="5752592" cy="5527881"/>
          </a:xfrm>
          <a:prstGeom prst="rect">
            <a:avLst/>
          </a:prstGeom>
        </p:spPr>
      </p:pic>
      <p:sp>
        <p:nvSpPr>
          <p:cNvPr id="6" name="TextBox 5">
            <a:extLst>
              <a:ext uri="{FF2B5EF4-FFF2-40B4-BE49-F238E27FC236}">
                <a16:creationId xmlns:a16="http://schemas.microsoft.com/office/drawing/2014/main" id="{E0634BF5-D4EA-BD46-8157-C56651AA8C6A}"/>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542430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27154-2D94-E649-84AB-FDCFA7568675}"/>
              </a:ext>
            </a:extLst>
          </p:cNvPr>
          <p:cNvSpPr>
            <a:spLocks noGrp="1"/>
          </p:cNvSpPr>
          <p:nvPr>
            <p:ph idx="1"/>
          </p:nvPr>
        </p:nvSpPr>
        <p:spPr/>
        <p:txBody>
          <a:bodyPr/>
          <a:lstStyle/>
          <a:p>
            <a:r>
              <a:rPr lang="en-US" dirty="0"/>
              <a:t>When one party hangs up, the connection is broken</a:t>
            </a:r>
          </a:p>
          <a:p>
            <a:endParaRPr lang="en-US" dirty="0"/>
          </a:p>
          <a:p>
            <a:r>
              <a:rPr lang="en-US" dirty="0"/>
              <a:t>This may results in data loss</a:t>
            </a:r>
          </a:p>
        </p:txBody>
      </p:sp>
      <p:sp>
        <p:nvSpPr>
          <p:cNvPr id="3" name="Title 2">
            <a:extLst>
              <a:ext uri="{FF2B5EF4-FFF2-40B4-BE49-F238E27FC236}">
                <a16:creationId xmlns:a16="http://schemas.microsoft.com/office/drawing/2014/main" id="{53563D00-219A-D34D-9238-0C79DD8F0736}"/>
              </a:ext>
            </a:extLst>
          </p:cNvPr>
          <p:cNvSpPr>
            <a:spLocks noGrp="1"/>
          </p:cNvSpPr>
          <p:nvPr>
            <p:ph type="title"/>
          </p:nvPr>
        </p:nvSpPr>
        <p:spPr/>
        <p:txBody>
          <a:bodyPr/>
          <a:lstStyle/>
          <a:p>
            <a:r>
              <a:rPr lang="en-US" dirty="0"/>
              <a:t>Connection Release – Asymmetric Release</a:t>
            </a:r>
          </a:p>
        </p:txBody>
      </p:sp>
      <p:pic>
        <p:nvPicPr>
          <p:cNvPr id="5" name="Picture 4">
            <a:extLst>
              <a:ext uri="{FF2B5EF4-FFF2-40B4-BE49-F238E27FC236}">
                <a16:creationId xmlns:a16="http://schemas.microsoft.com/office/drawing/2014/main" id="{B37F9FE1-01ED-F646-8BFA-1BED38877468}"/>
              </a:ext>
            </a:extLst>
          </p:cNvPr>
          <p:cNvPicPr>
            <a:picLocks noChangeAspect="1"/>
          </p:cNvPicPr>
          <p:nvPr/>
        </p:nvPicPr>
        <p:blipFill>
          <a:blip r:embed="rId2"/>
          <a:stretch>
            <a:fillRect/>
          </a:stretch>
        </p:blipFill>
        <p:spPr>
          <a:xfrm>
            <a:off x="6287262" y="2171192"/>
            <a:ext cx="5325618" cy="4678190"/>
          </a:xfrm>
          <a:prstGeom prst="rect">
            <a:avLst/>
          </a:prstGeom>
        </p:spPr>
      </p:pic>
      <p:sp>
        <p:nvSpPr>
          <p:cNvPr id="6" name="TextBox 5">
            <a:extLst>
              <a:ext uri="{FF2B5EF4-FFF2-40B4-BE49-F238E27FC236}">
                <a16:creationId xmlns:a16="http://schemas.microsoft.com/office/drawing/2014/main" id="{C451E2D8-061B-8F4A-863C-19139DE7A300}"/>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4408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Application Data Passes Through Different Layers</a:t>
            </a:r>
          </a:p>
        </p:txBody>
      </p:sp>
      <p:grpSp>
        <p:nvGrpSpPr>
          <p:cNvPr id="4" name="Group 3"/>
          <p:cNvGrpSpPr/>
          <p:nvPr/>
        </p:nvGrpSpPr>
        <p:grpSpPr>
          <a:xfrm>
            <a:off x="207033" y="1340478"/>
            <a:ext cx="2087592" cy="4853288"/>
            <a:chOff x="8609162" y="1739683"/>
            <a:chExt cx="3019246" cy="4329056"/>
          </a:xfrm>
        </p:grpSpPr>
        <p:sp>
          <p:nvSpPr>
            <p:cNvPr id="5" name="Rectangle 4"/>
            <p:cNvSpPr/>
            <p:nvPr/>
          </p:nvSpPr>
          <p:spPr>
            <a:xfrm>
              <a:off x="8609162" y="5206097"/>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Physical</a:t>
              </a:r>
            </a:p>
          </p:txBody>
        </p:sp>
        <p:sp>
          <p:nvSpPr>
            <p:cNvPr id="6" name="Rectangle 5"/>
            <p:cNvSpPr/>
            <p:nvPr/>
          </p:nvSpPr>
          <p:spPr>
            <a:xfrm>
              <a:off x="8609162" y="4343455"/>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Data Link</a:t>
              </a:r>
            </a:p>
          </p:txBody>
        </p:sp>
        <p:sp>
          <p:nvSpPr>
            <p:cNvPr id="7" name="Rectangle 6"/>
            <p:cNvSpPr/>
            <p:nvPr/>
          </p:nvSpPr>
          <p:spPr>
            <a:xfrm>
              <a:off x="8609162" y="3464967"/>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Network</a:t>
              </a:r>
            </a:p>
          </p:txBody>
        </p:sp>
        <p:sp>
          <p:nvSpPr>
            <p:cNvPr id="8" name="Rectangle 7"/>
            <p:cNvSpPr/>
            <p:nvPr/>
          </p:nvSpPr>
          <p:spPr>
            <a:xfrm>
              <a:off x="8609162" y="2602325"/>
              <a:ext cx="3019246" cy="86264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a:t>Transport</a:t>
              </a:r>
            </a:p>
          </p:txBody>
        </p:sp>
        <p:sp>
          <p:nvSpPr>
            <p:cNvPr id="9" name="Rectangle 8"/>
            <p:cNvSpPr/>
            <p:nvPr/>
          </p:nvSpPr>
          <p:spPr>
            <a:xfrm>
              <a:off x="8609162" y="1739683"/>
              <a:ext cx="3019246" cy="862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Application</a:t>
              </a:r>
            </a:p>
          </p:txBody>
        </p:sp>
      </p:grpSp>
      <p:sp>
        <p:nvSpPr>
          <p:cNvPr id="10" name="Rectangle 9"/>
          <p:cNvSpPr/>
          <p:nvPr/>
        </p:nvSpPr>
        <p:spPr>
          <a:xfrm>
            <a:off x="7712015" y="1340478"/>
            <a:ext cx="2794959" cy="67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HTTP Data</a:t>
            </a:r>
          </a:p>
        </p:txBody>
      </p:sp>
      <p:sp>
        <p:nvSpPr>
          <p:cNvPr id="11" name="Rectangle 10"/>
          <p:cNvSpPr/>
          <p:nvPr/>
        </p:nvSpPr>
        <p:spPr>
          <a:xfrm>
            <a:off x="6717102" y="1340478"/>
            <a:ext cx="994913" cy="6781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HTTP Header</a:t>
            </a:r>
            <a:endParaRPr lang="en-US" sz="2000" b="1" dirty="0"/>
          </a:p>
        </p:txBody>
      </p:sp>
      <p:sp>
        <p:nvSpPr>
          <p:cNvPr id="12" name="Rectangle 11"/>
          <p:cNvSpPr/>
          <p:nvPr/>
        </p:nvSpPr>
        <p:spPr>
          <a:xfrm>
            <a:off x="6717103" y="2364995"/>
            <a:ext cx="3789872" cy="67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Transport Layer Data</a:t>
            </a:r>
          </a:p>
        </p:txBody>
      </p:sp>
      <p:sp>
        <p:nvSpPr>
          <p:cNvPr id="14" name="Rectangle 13"/>
          <p:cNvSpPr/>
          <p:nvPr/>
        </p:nvSpPr>
        <p:spPr>
          <a:xfrm>
            <a:off x="5722189" y="2364994"/>
            <a:ext cx="994913" cy="67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TCP Header</a:t>
            </a:r>
          </a:p>
        </p:txBody>
      </p:sp>
      <p:sp>
        <p:nvSpPr>
          <p:cNvPr id="15" name="Rectangle 14"/>
          <p:cNvSpPr/>
          <p:nvPr/>
        </p:nvSpPr>
        <p:spPr>
          <a:xfrm>
            <a:off x="5722189" y="3472424"/>
            <a:ext cx="4784785" cy="67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Network Layer Data</a:t>
            </a:r>
          </a:p>
        </p:txBody>
      </p:sp>
      <p:sp>
        <p:nvSpPr>
          <p:cNvPr id="18" name="Rectangle 17"/>
          <p:cNvSpPr/>
          <p:nvPr/>
        </p:nvSpPr>
        <p:spPr>
          <a:xfrm>
            <a:off x="4715773" y="3472423"/>
            <a:ext cx="994913" cy="678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t>IP Header</a:t>
            </a:r>
          </a:p>
        </p:txBody>
      </p:sp>
      <p:sp>
        <p:nvSpPr>
          <p:cNvPr id="19" name="Rectangle 18"/>
          <p:cNvSpPr/>
          <p:nvPr/>
        </p:nvSpPr>
        <p:spPr>
          <a:xfrm>
            <a:off x="4704271" y="4491696"/>
            <a:ext cx="5802704" cy="67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Data Link Layer Data</a:t>
            </a:r>
          </a:p>
        </p:txBody>
      </p:sp>
      <p:sp>
        <p:nvSpPr>
          <p:cNvPr id="23" name="Rectangle 22"/>
          <p:cNvSpPr/>
          <p:nvPr/>
        </p:nvSpPr>
        <p:spPr>
          <a:xfrm>
            <a:off x="3709357" y="4491694"/>
            <a:ext cx="994913" cy="6781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a:t>MAC </a:t>
            </a:r>
            <a:r>
              <a:rPr lang="en-US" sz="2000" b="1" dirty="0"/>
              <a:t>Header</a:t>
            </a:r>
          </a:p>
        </p:txBody>
      </p:sp>
      <p:sp>
        <p:nvSpPr>
          <p:cNvPr id="24" name="Rectangle 23"/>
          <p:cNvSpPr/>
          <p:nvPr/>
        </p:nvSpPr>
        <p:spPr>
          <a:xfrm>
            <a:off x="7712015" y="5411199"/>
            <a:ext cx="2794959" cy="678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HTTP Data</a:t>
            </a:r>
          </a:p>
        </p:txBody>
      </p:sp>
      <p:sp>
        <p:nvSpPr>
          <p:cNvPr id="25" name="Rectangle 24"/>
          <p:cNvSpPr/>
          <p:nvPr/>
        </p:nvSpPr>
        <p:spPr>
          <a:xfrm>
            <a:off x="6717102" y="5411199"/>
            <a:ext cx="994913" cy="6781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a:t>HTTP Header</a:t>
            </a:r>
            <a:endParaRPr lang="en-US" sz="2000" b="1" dirty="0"/>
          </a:p>
        </p:txBody>
      </p:sp>
      <p:sp>
        <p:nvSpPr>
          <p:cNvPr id="26" name="Rectangle 25"/>
          <p:cNvSpPr/>
          <p:nvPr/>
        </p:nvSpPr>
        <p:spPr>
          <a:xfrm>
            <a:off x="5722189" y="5411198"/>
            <a:ext cx="994913" cy="678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TCP Header</a:t>
            </a:r>
          </a:p>
        </p:txBody>
      </p:sp>
      <p:sp>
        <p:nvSpPr>
          <p:cNvPr id="27" name="Rectangle 26"/>
          <p:cNvSpPr/>
          <p:nvPr/>
        </p:nvSpPr>
        <p:spPr>
          <a:xfrm>
            <a:off x="4715773" y="5411198"/>
            <a:ext cx="994913" cy="678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t>IP Header</a:t>
            </a:r>
          </a:p>
        </p:txBody>
      </p:sp>
      <p:sp>
        <p:nvSpPr>
          <p:cNvPr id="28" name="Rectangle 27"/>
          <p:cNvSpPr/>
          <p:nvPr/>
        </p:nvSpPr>
        <p:spPr>
          <a:xfrm>
            <a:off x="3709357" y="5411197"/>
            <a:ext cx="994913" cy="6781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a:t>MAC </a:t>
            </a:r>
            <a:r>
              <a:rPr lang="en-US" sz="2000" b="1" dirty="0"/>
              <a:t>Header</a:t>
            </a:r>
          </a:p>
        </p:txBody>
      </p:sp>
      <p:sp>
        <p:nvSpPr>
          <p:cNvPr id="29" name="Rectangle 28"/>
          <p:cNvSpPr/>
          <p:nvPr/>
        </p:nvSpPr>
        <p:spPr>
          <a:xfrm>
            <a:off x="2708692" y="5411196"/>
            <a:ext cx="994913" cy="6781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t>PHY </a:t>
            </a:r>
            <a:r>
              <a:rPr lang="en-US" sz="2000" b="1" dirty="0"/>
              <a:t>Header</a:t>
            </a:r>
          </a:p>
        </p:txBody>
      </p:sp>
      <p:sp>
        <p:nvSpPr>
          <p:cNvPr id="30" name="Rectangle 29"/>
          <p:cNvSpPr/>
          <p:nvPr/>
        </p:nvSpPr>
        <p:spPr>
          <a:xfrm>
            <a:off x="10506974" y="5411196"/>
            <a:ext cx="994913" cy="6781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PHY Trailer</a:t>
            </a:r>
          </a:p>
        </p:txBody>
      </p:sp>
      <p:sp>
        <p:nvSpPr>
          <p:cNvPr id="2" name="Rectangle 1"/>
          <p:cNvSpPr/>
          <p:nvPr/>
        </p:nvSpPr>
        <p:spPr>
          <a:xfrm>
            <a:off x="5357813" y="2171700"/>
            <a:ext cx="5472112" cy="11029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641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27154-2D94-E649-84AB-FDCFA7568675}"/>
              </a:ext>
            </a:extLst>
          </p:cNvPr>
          <p:cNvSpPr>
            <a:spLocks noGrp="1"/>
          </p:cNvSpPr>
          <p:nvPr>
            <p:ph idx="1"/>
          </p:nvPr>
        </p:nvSpPr>
        <p:spPr/>
        <p:txBody>
          <a:bodyPr/>
          <a:lstStyle/>
          <a:p>
            <a:r>
              <a:rPr lang="en-US" dirty="0"/>
              <a:t>Treats the connection as two separate unidirectional connections and requires each one to be released separately </a:t>
            </a:r>
          </a:p>
          <a:p>
            <a:endParaRPr lang="en-US" dirty="0"/>
          </a:p>
          <a:p>
            <a:r>
              <a:rPr lang="en-US" dirty="0"/>
              <a:t>Does the job when each process has a fixed amount of data to send and clearly knows when it has sent it. </a:t>
            </a:r>
          </a:p>
          <a:p>
            <a:endParaRPr lang="en-US" dirty="0"/>
          </a:p>
          <a:p>
            <a:r>
              <a:rPr lang="en-US" dirty="0"/>
              <a:t>What can be a protocol for this? </a:t>
            </a:r>
          </a:p>
          <a:p>
            <a:pPr lvl="1"/>
            <a:r>
              <a:rPr lang="en-US" b="1" dirty="0"/>
              <a:t>Host 1: “I am done. Are you done?” </a:t>
            </a:r>
          </a:p>
          <a:p>
            <a:pPr lvl="1"/>
            <a:r>
              <a:rPr lang="en-US" b="1" dirty="0"/>
              <a:t>Host 2: ”I am done too. Goodbye.”</a:t>
            </a:r>
          </a:p>
          <a:p>
            <a:pPr lvl="1"/>
            <a:r>
              <a:rPr lang="en-US" b="1" dirty="0"/>
              <a:t>Each </a:t>
            </a:r>
            <a:r>
              <a:rPr lang="en-US" b="1"/>
              <a:t>side disconnects. </a:t>
            </a:r>
            <a:endParaRPr lang="en-US" b="1" dirty="0"/>
          </a:p>
          <a:p>
            <a:pPr lvl="1"/>
            <a:endParaRPr lang="en-US" b="1" dirty="0"/>
          </a:p>
          <a:p>
            <a:r>
              <a:rPr lang="en-US" b="1" dirty="0">
                <a:solidFill>
                  <a:srgbClr val="FF0000"/>
                </a:solidFill>
              </a:rPr>
              <a:t>Does this protocol work good always? </a:t>
            </a:r>
          </a:p>
        </p:txBody>
      </p:sp>
      <p:sp>
        <p:nvSpPr>
          <p:cNvPr id="3" name="Title 2">
            <a:extLst>
              <a:ext uri="{FF2B5EF4-FFF2-40B4-BE49-F238E27FC236}">
                <a16:creationId xmlns:a16="http://schemas.microsoft.com/office/drawing/2014/main" id="{53563D00-219A-D34D-9238-0C79DD8F0736}"/>
              </a:ext>
            </a:extLst>
          </p:cNvPr>
          <p:cNvSpPr>
            <a:spLocks noGrp="1"/>
          </p:cNvSpPr>
          <p:nvPr>
            <p:ph type="title"/>
          </p:nvPr>
        </p:nvSpPr>
        <p:spPr/>
        <p:txBody>
          <a:bodyPr/>
          <a:lstStyle/>
          <a:p>
            <a:r>
              <a:rPr lang="en-US" dirty="0"/>
              <a:t>Connection Release – Symmetric Release</a:t>
            </a:r>
          </a:p>
        </p:txBody>
      </p:sp>
    </p:spTree>
    <p:extLst>
      <p:ext uri="{BB962C8B-B14F-4D97-AF65-F5344CB8AC3E}">
        <p14:creationId xmlns:p14="http://schemas.microsoft.com/office/powerpoint/2010/main" val="65581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C513E4-21B9-EE48-8F29-EC6AE0FCD248}"/>
              </a:ext>
            </a:extLst>
          </p:cNvPr>
          <p:cNvSpPr>
            <a:spLocks noGrp="1"/>
          </p:cNvSpPr>
          <p:nvPr>
            <p:ph type="title"/>
          </p:nvPr>
        </p:nvSpPr>
        <p:spPr/>
        <p:txBody>
          <a:bodyPr/>
          <a:lstStyle/>
          <a:p>
            <a:r>
              <a:rPr lang="en-US" dirty="0"/>
              <a:t>The Two Army Problem</a:t>
            </a:r>
          </a:p>
        </p:txBody>
      </p:sp>
      <p:pic>
        <p:nvPicPr>
          <p:cNvPr id="6" name="Picture 5">
            <a:extLst>
              <a:ext uri="{FF2B5EF4-FFF2-40B4-BE49-F238E27FC236}">
                <a16:creationId xmlns:a16="http://schemas.microsoft.com/office/drawing/2014/main" id="{B8CFF8AD-C855-BE49-904E-2893F6BDC552}"/>
              </a:ext>
            </a:extLst>
          </p:cNvPr>
          <p:cNvPicPr>
            <a:picLocks noChangeAspect="1"/>
          </p:cNvPicPr>
          <p:nvPr/>
        </p:nvPicPr>
        <p:blipFill>
          <a:blip r:embed="rId2"/>
          <a:stretch>
            <a:fillRect/>
          </a:stretch>
        </p:blipFill>
        <p:spPr>
          <a:xfrm>
            <a:off x="1155700" y="1270000"/>
            <a:ext cx="9880600" cy="4318000"/>
          </a:xfrm>
          <a:prstGeom prst="rect">
            <a:avLst/>
          </a:prstGeom>
        </p:spPr>
      </p:pic>
      <p:sp>
        <p:nvSpPr>
          <p:cNvPr id="7" name="TextBox 6">
            <a:extLst>
              <a:ext uri="{FF2B5EF4-FFF2-40B4-BE49-F238E27FC236}">
                <a16:creationId xmlns:a16="http://schemas.microsoft.com/office/drawing/2014/main" id="{07C0028D-6BAD-5049-97EC-566295EE3EAA}"/>
              </a:ext>
            </a:extLst>
          </p:cNvPr>
          <p:cNvSpPr txBox="1"/>
          <p:nvPr/>
        </p:nvSpPr>
        <p:spPr>
          <a:xfrm>
            <a:off x="219456" y="5413688"/>
            <a:ext cx="5399812" cy="584775"/>
          </a:xfrm>
          <a:prstGeom prst="rect">
            <a:avLst/>
          </a:prstGeom>
          <a:noFill/>
        </p:spPr>
        <p:txBody>
          <a:bodyPr wrap="none" rtlCol="0">
            <a:spAutoFit/>
          </a:bodyPr>
          <a:lstStyle/>
          <a:p>
            <a:r>
              <a:rPr lang="en-US" sz="3200" b="1" dirty="0">
                <a:solidFill>
                  <a:srgbClr val="FF0000"/>
                </a:solidFill>
              </a:rPr>
              <a:t>No protocol exists to solve this</a:t>
            </a:r>
          </a:p>
        </p:txBody>
      </p:sp>
      <p:sp>
        <p:nvSpPr>
          <p:cNvPr id="8" name="TextBox 7">
            <a:extLst>
              <a:ext uri="{FF2B5EF4-FFF2-40B4-BE49-F238E27FC236}">
                <a16:creationId xmlns:a16="http://schemas.microsoft.com/office/drawing/2014/main" id="{52E1660A-D1B1-9444-BE55-BFB65EEE2925}"/>
              </a:ext>
            </a:extLst>
          </p:cNvPr>
          <p:cNvSpPr txBox="1"/>
          <p:nvPr/>
        </p:nvSpPr>
        <p:spPr>
          <a:xfrm>
            <a:off x="8278368" y="4992624"/>
            <a:ext cx="3694176" cy="1569660"/>
          </a:xfrm>
          <a:prstGeom prst="rect">
            <a:avLst/>
          </a:prstGeom>
          <a:noFill/>
        </p:spPr>
        <p:txBody>
          <a:bodyPr wrap="square" rtlCol="0">
            <a:spAutoFit/>
          </a:bodyPr>
          <a:lstStyle/>
          <a:p>
            <a:r>
              <a:rPr lang="en-US" sz="3200" b="1" dirty="0">
                <a:solidFill>
                  <a:srgbClr val="0070C0"/>
                </a:solidFill>
              </a:rPr>
              <a:t>Let every party take independent decisions</a:t>
            </a:r>
          </a:p>
        </p:txBody>
      </p:sp>
      <p:sp>
        <p:nvSpPr>
          <p:cNvPr id="9" name="TextBox 8">
            <a:extLst>
              <a:ext uri="{FF2B5EF4-FFF2-40B4-BE49-F238E27FC236}">
                <a16:creationId xmlns:a16="http://schemas.microsoft.com/office/drawing/2014/main" id="{AE6CF921-E4BB-AF40-93DC-E8BE84B2C340}"/>
              </a:ext>
            </a:extLst>
          </p:cNvPr>
          <p:cNvSpPr txBox="1"/>
          <p:nvPr/>
        </p:nvSpPr>
        <p:spPr>
          <a:xfrm>
            <a:off x="4208026" y="1125587"/>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0290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A21BA-94A2-564C-A6F1-05915B2812D2}"/>
              </a:ext>
            </a:extLst>
          </p:cNvPr>
          <p:cNvSpPr>
            <a:spLocks noGrp="1"/>
          </p:cNvSpPr>
          <p:nvPr>
            <p:ph type="title"/>
          </p:nvPr>
        </p:nvSpPr>
        <p:spPr/>
        <p:txBody>
          <a:bodyPr/>
          <a:lstStyle/>
          <a:p>
            <a:r>
              <a:rPr lang="en-US" dirty="0"/>
              <a:t>Connection Release</a:t>
            </a:r>
          </a:p>
        </p:txBody>
      </p:sp>
      <p:pic>
        <p:nvPicPr>
          <p:cNvPr id="5" name="Picture 4">
            <a:extLst>
              <a:ext uri="{FF2B5EF4-FFF2-40B4-BE49-F238E27FC236}">
                <a16:creationId xmlns:a16="http://schemas.microsoft.com/office/drawing/2014/main" id="{7AAED888-B46D-8744-A133-A7E5232CD0B4}"/>
              </a:ext>
            </a:extLst>
          </p:cNvPr>
          <p:cNvPicPr>
            <a:picLocks noChangeAspect="1"/>
          </p:cNvPicPr>
          <p:nvPr/>
        </p:nvPicPr>
        <p:blipFill>
          <a:blip r:embed="rId2"/>
          <a:stretch>
            <a:fillRect/>
          </a:stretch>
        </p:blipFill>
        <p:spPr>
          <a:xfrm>
            <a:off x="4055110" y="1017523"/>
            <a:ext cx="5765546" cy="5689483"/>
          </a:xfrm>
          <a:prstGeom prst="rect">
            <a:avLst/>
          </a:prstGeom>
        </p:spPr>
      </p:pic>
      <p:sp>
        <p:nvSpPr>
          <p:cNvPr id="6" name="TextBox 5">
            <a:extLst>
              <a:ext uri="{FF2B5EF4-FFF2-40B4-BE49-F238E27FC236}">
                <a16:creationId xmlns:a16="http://schemas.microsoft.com/office/drawing/2014/main" id="{A731B1E7-7974-9C40-A47F-8B67E699B075}"/>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2459102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A21BA-94A2-564C-A6F1-05915B2812D2}"/>
              </a:ext>
            </a:extLst>
          </p:cNvPr>
          <p:cNvSpPr>
            <a:spLocks noGrp="1"/>
          </p:cNvSpPr>
          <p:nvPr>
            <p:ph type="title"/>
          </p:nvPr>
        </p:nvSpPr>
        <p:spPr/>
        <p:txBody>
          <a:bodyPr/>
          <a:lstStyle/>
          <a:p>
            <a:r>
              <a:rPr lang="en-US" dirty="0"/>
              <a:t>Connection Release – Final ACK Lost</a:t>
            </a:r>
          </a:p>
        </p:txBody>
      </p:sp>
      <p:pic>
        <p:nvPicPr>
          <p:cNvPr id="4" name="Picture 3">
            <a:extLst>
              <a:ext uri="{FF2B5EF4-FFF2-40B4-BE49-F238E27FC236}">
                <a16:creationId xmlns:a16="http://schemas.microsoft.com/office/drawing/2014/main" id="{ED272F34-536B-814C-9B4D-977450943900}"/>
              </a:ext>
            </a:extLst>
          </p:cNvPr>
          <p:cNvPicPr>
            <a:picLocks noChangeAspect="1"/>
          </p:cNvPicPr>
          <p:nvPr/>
        </p:nvPicPr>
        <p:blipFill>
          <a:blip r:embed="rId2"/>
          <a:stretch>
            <a:fillRect/>
          </a:stretch>
        </p:blipFill>
        <p:spPr>
          <a:xfrm>
            <a:off x="3670300" y="1085849"/>
            <a:ext cx="5857748" cy="5658401"/>
          </a:xfrm>
          <a:prstGeom prst="rect">
            <a:avLst/>
          </a:prstGeom>
        </p:spPr>
      </p:pic>
      <p:sp>
        <p:nvSpPr>
          <p:cNvPr id="6" name="TextBox 5">
            <a:extLst>
              <a:ext uri="{FF2B5EF4-FFF2-40B4-BE49-F238E27FC236}">
                <a16:creationId xmlns:a16="http://schemas.microsoft.com/office/drawing/2014/main" id="{FA7D6D8B-DCAA-834C-92FF-151DE475ECB8}"/>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31569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A21BA-94A2-564C-A6F1-05915B2812D2}"/>
              </a:ext>
            </a:extLst>
          </p:cNvPr>
          <p:cNvSpPr>
            <a:spLocks noGrp="1"/>
          </p:cNvSpPr>
          <p:nvPr>
            <p:ph type="title"/>
          </p:nvPr>
        </p:nvSpPr>
        <p:spPr/>
        <p:txBody>
          <a:bodyPr/>
          <a:lstStyle/>
          <a:p>
            <a:r>
              <a:rPr lang="en-US" dirty="0"/>
              <a:t>Connection Release – Response Lost</a:t>
            </a:r>
          </a:p>
        </p:txBody>
      </p:sp>
      <p:pic>
        <p:nvPicPr>
          <p:cNvPr id="5" name="Picture 4">
            <a:extLst>
              <a:ext uri="{FF2B5EF4-FFF2-40B4-BE49-F238E27FC236}">
                <a16:creationId xmlns:a16="http://schemas.microsoft.com/office/drawing/2014/main" id="{1A74DD90-391C-0E41-BC4E-82AC701A9A17}"/>
              </a:ext>
            </a:extLst>
          </p:cNvPr>
          <p:cNvPicPr>
            <a:picLocks noChangeAspect="1"/>
          </p:cNvPicPr>
          <p:nvPr/>
        </p:nvPicPr>
        <p:blipFill>
          <a:blip r:embed="rId2"/>
          <a:stretch>
            <a:fillRect/>
          </a:stretch>
        </p:blipFill>
        <p:spPr>
          <a:xfrm>
            <a:off x="3708400" y="1060449"/>
            <a:ext cx="5801360" cy="5755073"/>
          </a:xfrm>
          <a:prstGeom prst="rect">
            <a:avLst/>
          </a:prstGeom>
        </p:spPr>
      </p:pic>
      <p:sp>
        <p:nvSpPr>
          <p:cNvPr id="6" name="TextBox 5">
            <a:extLst>
              <a:ext uri="{FF2B5EF4-FFF2-40B4-BE49-F238E27FC236}">
                <a16:creationId xmlns:a16="http://schemas.microsoft.com/office/drawing/2014/main" id="{2BA1DC25-D8B2-7043-A029-AD9AAF9B6CCC}"/>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003490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A21BA-94A2-564C-A6F1-05915B2812D2}"/>
              </a:ext>
            </a:extLst>
          </p:cNvPr>
          <p:cNvSpPr>
            <a:spLocks noGrp="1"/>
          </p:cNvSpPr>
          <p:nvPr>
            <p:ph type="title"/>
          </p:nvPr>
        </p:nvSpPr>
        <p:spPr/>
        <p:txBody>
          <a:bodyPr/>
          <a:lstStyle/>
          <a:p>
            <a:r>
              <a:rPr lang="en-US" dirty="0"/>
              <a:t>Connection Release – Response Lost and Subsequent DRs Lost</a:t>
            </a:r>
          </a:p>
        </p:txBody>
      </p:sp>
      <p:pic>
        <p:nvPicPr>
          <p:cNvPr id="4" name="Picture 3">
            <a:extLst>
              <a:ext uri="{FF2B5EF4-FFF2-40B4-BE49-F238E27FC236}">
                <a16:creationId xmlns:a16="http://schemas.microsoft.com/office/drawing/2014/main" id="{64BDC3BE-A712-724F-BBBB-A95BCF5FAC62}"/>
              </a:ext>
            </a:extLst>
          </p:cNvPr>
          <p:cNvPicPr>
            <a:picLocks noChangeAspect="1"/>
          </p:cNvPicPr>
          <p:nvPr/>
        </p:nvPicPr>
        <p:blipFill>
          <a:blip r:embed="rId2"/>
          <a:stretch>
            <a:fillRect/>
          </a:stretch>
        </p:blipFill>
        <p:spPr>
          <a:xfrm>
            <a:off x="4027424" y="987553"/>
            <a:ext cx="5793232" cy="5675002"/>
          </a:xfrm>
          <a:prstGeom prst="rect">
            <a:avLst/>
          </a:prstGeom>
        </p:spPr>
      </p:pic>
      <p:sp>
        <p:nvSpPr>
          <p:cNvPr id="6" name="TextBox 5">
            <a:extLst>
              <a:ext uri="{FF2B5EF4-FFF2-40B4-BE49-F238E27FC236}">
                <a16:creationId xmlns:a16="http://schemas.microsoft.com/office/drawing/2014/main" id="{26AD7BD2-B4DE-4C46-8B20-CFF951A05B2A}"/>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1447172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031ACB-5E89-DC4C-87F9-8B9A6170457E}"/>
              </a:ext>
            </a:extLst>
          </p:cNvPr>
          <p:cNvSpPr>
            <a:spLocks noGrp="1"/>
          </p:cNvSpPr>
          <p:nvPr>
            <p:ph type="title"/>
          </p:nvPr>
        </p:nvSpPr>
        <p:spPr/>
        <p:txBody>
          <a:bodyPr/>
          <a:lstStyle/>
          <a:p>
            <a:r>
              <a:rPr lang="en-US" dirty="0"/>
              <a:t>Ensure Reliability at the Transport Layer</a:t>
            </a:r>
          </a:p>
        </p:txBody>
      </p:sp>
      <p:pic>
        <p:nvPicPr>
          <p:cNvPr id="6" name="Picture 5">
            <a:extLst>
              <a:ext uri="{FF2B5EF4-FFF2-40B4-BE49-F238E27FC236}">
                <a16:creationId xmlns:a16="http://schemas.microsoft.com/office/drawing/2014/main" id="{943C53A4-BA98-E448-B1E8-539B023F9D72}"/>
              </a:ext>
            </a:extLst>
          </p:cNvPr>
          <p:cNvPicPr>
            <a:picLocks noChangeAspect="1"/>
          </p:cNvPicPr>
          <p:nvPr/>
        </p:nvPicPr>
        <p:blipFill>
          <a:blip r:embed="rId2"/>
          <a:stretch>
            <a:fillRect/>
          </a:stretch>
        </p:blipFill>
        <p:spPr>
          <a:xfrm>
            <a:off x="2482342" y="859537"/>
            <a:ext cx="7594346" cy="5528766"/>
          </a:xfrm>
          <a:prstGeom prst="rect">
            <a:avLst/>
          </a:prstGeom>
        </p:spPr>
      </p:pic>
      <p:sp>
        <p:nvSpPr>
          <p:cNvPr id="7" name="TextBox 6">
            <a:extLst>
              <a:ext uri="{FF2B5EF4-FFF2-40B4-BE49-F238E27FC236}">
                <a16:creationId xmlns:a16="http://schemas.microsoft.com/office/drawing/2014/main" id="{09D2ECD3-022A-4C4F-8B95-5F8785C74CF4}"/>
              </a:ext>
            </a:extLst>
          </p:cNvPr>
          <p:cNvSpPr txBox="1"/>
          <p:nvPr/>
        </p:nvSpPr>
        <p:spPr>
          <a:xfrm>
            <a:off x="3868265" y="6388303"/>
            <a:ext cx="8323735" cy="369332"/>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4079336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8A7FE-D480-BC49-9EA8-F3162A4B5283}"/>
              </a:ext>
            </a:extLst>
          </p:cNvPr>
          <p:cNvSpPr>
            <a:spLocks noGrp="1"/>
          </p:cNvSpPr>
          <p:nvPr>
            <p:ph idx="1"/>
          </p:nvPr>
        </p:nvSpPr>
        <p:spPr/>
        <p:txBody>
          <a:bodyPr/>
          <a:lstStyle/>
          <a:p>
            <a:r>
              <a:rPr lang="en-US" b="1" dirty="0"/>
              <a:t>These features are used in both Data Link Layer and Transport Layer –</a:t>
            </a:r>
            <a:r>
              <a:rPr lang="en-US" b="1" dirty="0">
                <a:solidFill>
                  <a:srgbClr val="0070C0"/>
                </a:solidFill>
              </a:rPr>
              <a:t> Why? </a:t>
            </a:r>
          </a:p>
          <a:p>
            <a:endParaRPr lang="en-US" b="1" dirty="0">
              <a:solidFill>
                <a:srgbClr val="0070C0"/>
              </a:solidFill>
            </a:endParaRPr>
          </a:p>
          <a:p>
            <a:r>
              <a:rPr lang="en-US" b="1" dirty="0"/>
              <a:t>Flow control and error control at the transport layer is essential </a:t>
            </a:r>
          </a:p>
          <a:p>
            <a:endParaRPr lang="en-US" b="1" dirty="0"/>
          </a:p>
          <a:p>
            <a:r>
              <a:rPr lang="en-US" b="1" dirty="0"/>
              <a:t>Flow control and error control at the data link layer improves performance </a:t>
            </a:r>
          </a:p>
        </p:txBody>
      </p:sp>
      <p:sp>
        <p:nvSpPr>
          <p:cNvPr id="3" name="Title 2">
            <a:extLst>
              <a:ext uri="{FF2B5EF4-FFF2-40B4-BE49-F238E27FC236}">
                <a16:creationId xmlns:a16="http://schemas.microsoft.com/office/drawing/2014/main" id="{5D28A5CB-903D-7B41-8E8C-3008915B73C0}"/>
              </a:ext>
            </a:extLst>
          </p:cNvPr>
          <p:cNvSpPr>
            <a:spLocks noGrp="1"/>
          </p:cNvSpPr>
          <p:nvPr>
            <p:ph type="title"/>
          </p:nvPr>
        </p:nvSpPr>
        <p:spPr/>
        <p:txBody>
          <a:bodyPr/>
          <a:lstStyle/>
          <a:p>
            <a:r>
              <a:rPr lang="en-US" dirty="0"/>
              <a:t>Error Control and Flow Control </a:t>
            </a:r>
          </a:p>
        </p:txBody>
      </p:sp>
      <p:pic>
        <p:nvPicPr>
          <p:cNvPr id="5" name="Picture 4">
            <a:extLst>
              <a:ext uri="{FF2B5EF4-FFF2-40B4-BE49-F238E27FC236}">
                <a16:creationId xmlns:a16="http://schemas.microsoft.com/office/drawing/2014/main" id="{AA40A4B7-1FD0-BD4F-81A4-EF64C4B15872}"/>
              </a:ext>
            </a:extLst>
          </p:cNvPr>
          <p:cNvPicPr>
            <a:picLocks noChangeAspect="1"/>
          </p:cNvPicPr>
          <p:nvPr/>
        </p:nvPicPr>
        <p:blipFill>
          <a:blip r:embed="rId2"/>
          <a:stretch>
            <a:fillRect/>
          </a:stretch>
        </p:blipFill>
        <p:spPr>
          <a:xfrm>
            <a:off x="4699000" y="4831701"/>
            <a:ext cx="7493000" cy="2006600"/>
          </a:xfrm>
          <a:prstGeom prst="rect">
            <a:avLst/>
          </a:prstGeom>
        </p:spPr>
      </p:pic>
    </p:spTree>
    <p:extLst>
      <p:ext uri="{BB962C8B-B14F-4D97-AF65-F5344CB8AC3E}">
        <p14:creationId xmlns:p14="http://schemas.microsoft.com/office/powerpoint/2010/main" val="937277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8524F-E52A-824E-A4B3-3D36E036B5BC}"/>
              </a:ext>
            </a:extLst>
          </p:cNvPr>
          <p:cNvSpPr>
            <a:spLocks noGrp="1"/>
          </p:cNvSpPr>
          <p:nvPr>
            <p:ph idx="1"/>
          </p:nvPr>
        </p:nvSpPr>
        <p:spPr/>
        <p:txBody>
          <a:bodyPr/>
          <a:lstStyle/>
          <a:p>
            <a:r>
              <a:rPr lang="en-US" b="1" dirty="0"/>
              <a:t>Stop and Wait Flow Control (Error Free Channel): </a:t>
            </a:r>
          </a:p>
        </p:txBody>
      </p:sp>
      <p:sp>
        <p:nvSpPr>
          <p:cNvPr id="3" name="Title 2">
            <a:extLst>
              <a:ext uri="{FF2B5EF4-FFF2-40B4-BE49-F238E27FC236}">
                <a16:creationId xmlns:a16="http://schemas.microsoft.com/office/drawing/2014/main" id="{557375D0-BF18-D442-A03F-9DE6C82D23E0}"/>
              </a:ext>
            </a:extLst>
          </p:cNvPr>
          <p:cNvSpPr>
            <a:spLocks noGrp="1"/>
          </p:cNvSpPr>
          <p:nvPr>
            <p:ph type="title"/>
          </p:nvPr>
        </p:nvSpPr>
        <p:spPr/>
        <p:txBody>
          <a:bodyPr/>
          <a:lstStyle/>
          <a:p>
            <a:r>
              <a:rPr lang="en-US" dirty="0"/>
              <a:t>Flow Control Algorithms</a:t>
            </a:r>
          </a:p>
        </p:txBody>
      </p:sp>
      <p:pic>
        <p:nvPicPr>
          <p:cNvPr id="4" name="Picture 3">
            <a:extLst>
              <a:ext uri="{FF2B5EF4-FFF2-40B4-BE49-F238E27FC236}">
                <a16:creationId xmlns:a16="http://schemas.microsoft.com/office/drawing/2014/main" id="{2E92E56A-D6A3-FB42-B4E3-35089D6F339A}"/>
              </a:ext>
            </a:extLst>
          </p:cNvPr>
          <p:cNvPicPr>
            <a:picLocks noChangeAspect="1"/>
          </p:cNvPicPr>
          <p:nvPr/>
        </p:nvPicPr>
        <p:blipFill>
          <a:blip r:embed="rId2"/>
          <a:stretch>
            <a:fillRect/>
          </a:stretch>
        </p:blipFill>
        <p:spPr>
          <a:xfrm>
            <a:off x="4025900" y="1752600"/>
            <a:ext cx="6883400" cy="5105400"/>
          </a:xfrm>
          <a:prstGeom prst="rect">
            <a:avLst/>
          </a:prstGeom>
        </p:spPr>
      </p:pic>
    </p:spTree>
    <p:extLst>
      <p:ext uri="{BB962C8B-B14F-4D97-AF65-F5344CB8AC3E}">
        <p14:creationId xmlns:p14="http://schemas.microsoft.com/office/powerpoint/2010/main" val="626571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480EB-694E-A342-8B58-C2C6F18137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1889" y="996132"/>
            <a:ext cx="6276798" cy="5743721"/>
          </a:xfrm>
          <a:prstGeom prst="rect">
            <a:avLst/>
          </a:prstGeom>
        </p:spPr>
      </p:pic>
      <p:sp>
        <p:nvSpPr>
          <p:cNvPr id="2" name="Content Placeholder 1">
            <a:extLst>
              <a:ext uri="{FF2B5EF4-FFF2-40B4-BE49-F238E27FC236}">
                <a16:creationId xmlns:a16="http://schemas.microsoft.com/office/drawing/2014/main" id="{E3D3F05C-7C2F-7B49-BA9E-D99F8B943648}"/>
              </a:ext>
            </a:extLst>
          </p:cNvPr>
          <p:cNvSpPr>
            <a:spLocks noGrp="1"/>
          </p:cNvSpPr>
          <p:nvPr>
            <p:ph idx="1"/>
          </p:nvPr>
        </p:nvSpPr>
        <p:spPr>
          <a:xfrm>
            <a:off x="0" y="1018327"/>
            <a:ext cx="7059168" cy="5349838"/>
          </a:xfrm>
        </p:spPr>
        <p:txBody>
          <a:bodyPr/>
          <a:lstStyle/>
          <a:p>
            <a:r>
              <a:rPr lang="en-US" b="1" dirty="0"/>
              <a:t>Stop and Wait (Noisy Channel):</a:t>
            </a:r>
          </a:p>
          <a:p>
            <a:endParaRPr lang="en-US" b="1" dirty="0"/>
          </a:p>
          <a:p>
            <a:r>
              <a:rPr lang="en-US" dirty="0"/>
              <a:t>Use sequence numbers to individually identify each frame and the corresponding acknowledgement </a:t>
            </a:r>
          </a:p>
          <a:p>
            <a:pPr marL="0" indent="0">
              <a:buNone/>
            </a:pPr>
            <a:r>
              <a:rPr lang="en-US" sz="2400" dirty="0"/>
              <a:t>Note: acknowledgement contains sequence no. of </a:t>
            </a:r>
            <a:r>
              <a:rPr lang="en-US" sz="2400" i="1" dirty="0"/>
              <a:t>next expected frame</a:t>
            </a:r>
            <a:r>
              <a:rPr lang="en-US" sz="2400" dirty="0"/>
              <a:t> in TCP actually</a:t>
            </a:r>
          </a:p>
          <a:p>
            <a:endParaRPr lang="en-US" b="1" dirty="0"/>
          </a:p>
          <a:p>
            <a:r>
              <a:rPr lang="en-US" b="1" dirty="0"/>
              <a:t>What can be a maximum size of the sequence number in Stop and Wait? </a:t>
            </a:r>
          </a:p>
          <a:p>
            <a:endParaRPr lang="en-US" b="1" dirty="0"/>
          </a:p>
          <a:p>
            <a:r>
              <a:rPr lang="en-US" b="1" dirty="0"/>
              <a:t>Automatic Repeat Request (ARQ) </a:t>
            </a:r>
          </a:p>
        </p:txBody>
      </p:sp>
      <p:sp>
        <p:nvSpPr>
          <p:cNvPr id="3" name="Title 2">
            <a:extLst>
              <a:ext uri="{FF2B5EF4-FFF2-40B4-BE49-F238E27FC236}">
                <a16:creationId xmlns:a16="http://schemas.microsoft.com/office/drawing/2014/main" id="{8AB04A39-00B7-7945-898D-281AFA9983AA}"/>
              </a:ext>
            </a:extLst>
          </p:cNvPr>
          <p:cNvSpPr>
            <a:spLocks noGrp="1"/>
          </p:cNvSpPr>
          <p:nvPr>
            <p:ph type="title"/>
          </p:nvPr>
        </p:nvSpPr>
        <p:spPr/>
        <p:txBody>
          <a:bodyPr/>
          <a:lstStyle/>
          <a:p>
            <a:r>
              <a:rPr lang="en-US" dirty="0"/>
              <a:t>Flow Control Algorithms</a:t>
            </a:r>
          </a:p>
        </p:txBody>
      </p:sp>
      <p:sp>
        <p:nvSpPr>
          <p:cNvPr id="8" name="Rectangle 7"/>
          <p:cNvSpPr/>
          <p:nvPr/>
        </p:nvSpPr>
        <p:spPr>
          <a:xfrm>
            <a:off x="9076473" y="1914525"/>
            <a:ext cx="148487"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9" name="Rectangle 8"/>
          <p:cNvSpPr/>
          <p:nvPr/>
        </p:nvSpPr>
        <p:spPr>
          <a:xfrm>
            <a:off x="9070861" y="2552702"/>
            <a:ext cx="148487"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 name="Rectangle 9"/>
          <p:cNvSpPr/>
          <p:nvPr/>
        </p:nvSpPr>
        <p:spPr>
          <a:xfrm>
            <a:off x="9100288" y="4141453"/>
            <a:ext cx="148487"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1" name="Rectangle 10"/>
          <p:cNvSpPr/>
          <p:nvPr/>
        </p:nvSpPr>
        <p:spPr>
          <a:xfrm>
            <a:off x="9569069" y="4743452"/>
            <a:ext cx="114681"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3" name="Rectangle 12"/>
          <p:cNvSpPr/>
          <p:nvPr/>
        </p:nvSpPr>
        <p:spPr>
          <a:xfrm>
            <a:off x="9100288" y="5742271"/>
            <a:ext cx="148487" cy="19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Tree>
    <p:extLst>
      <p:ext uri="{BB962C8B-B14F-4D97-AF65-F5344CB8AC3E}">
        <p14:creationId xmlns:p14="http://schemas.microsoft.com/office/powerpoint/2010/main" val="23940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872" y="3682914"/>
            <a:ext cx="12176128" cy="2111907"/>
          </a:xfrm>
          <a:prstGeom prst="rect">
            <a:avLst/>
          </a:prstGeom>
          <a:solidFill>
            <a:schemeClr val="accent3">
              <a:lumMod val="60000"/>
              <a:lumOff val="4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ectangle 14"/>
          <p:cNvSpPr/>
          <p:nvPr/>
        </p:nvSpPr>
        <p:spPr>
          <a:xfrm>
            <a:off x="0" y="932342"/>
            <a:ext cx="12192000" cy="27523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a:t>Transport Layer Services</a:t>
            </a:r>
          </a:p>
        </p:txBody>
      </p:sp>
      <p:sp>
        <p:nvSpPr>
          <p:cNvPr id="16" name="Rectangle 15"/>
          <p:cNvSpPr/>
          <p:nvPr/>
        </p:nvSpPr>
        <p:spPr>
          <a:xfrm>
            <a:off x="101600" y="1117646"/>
            <a:ext cx="2529453" cy="22932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3200" b="1" dirty="0"/>
              <a:t>UDP</a:t>
            </a:r>
          </a:p>
        </p:txBody>
      </p:sp>
      <p:sp>
        <p:nvSpPr>
          <p:cNvPr id="10" name="Rectangle 9"/>
          <p:cNvSpPr/>
          <p:nvPr/>
        </p:nvSpPr>
        <p:spPr>
          <a:xfrm>
            <a:off x="261257" y="1353255"/>
            <a:ext cx="2264229" cy="1117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t>End to end packet delivery</a:t>
            </a:r>
          </a:p>
        </p:txBody>
      </p:sp>
      <p:sp>
        <p:nvSpPr>
          <p:cNvPr id="17" name="Rectangle 16"/>
          <p:cNvSpPr/>
          <p:nvPr/>
        </p:nvSpPr>
        <p:spPr>
          <a:xfrm>
            <a:off x="2592783" y="1116505"/>
            <a:ext cx="9468588" cy="2293257"/>
          </a:xfrm>
          <a:prstGeom prst="rect">
            <a:avLst/>
          </a:prstGeom>
          <a:solidFill>
            <a:schemeClr val="accent1">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3200" b="1" dirty="0"/>
              <a:t>                          TCP</a:t>
            </a:r>
          </a:p>
        </p:txBody>
      </p:sp>
      <p:sp>
        <p:nvSpPr>
          <p:cNvPr id="11" name="Rectangle 10"/>
          <p:cNvSpPr/>
          <p:nvPr/>
        </p:nvSpPr>
        <p:spPr>
          <a:xfrm>
            <a:off x="2631053" y="1334010"/>
            <a:ext cx="2264229" cy="1117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Connection Establishment</a:t>
            </a:r>
          </a:p>
        </p:txBody>
      </p:sp>
      <p:sp>
        <p:nvSpPr>
          <p:cNvPr id="12" name="Rectangle 11"/>
          <p:cNvSpPr/>
          <p:nvPr/>
        </p:nvSpPr>
        <p:spPr>
          <a:xfrm>
            <a:off x="5000849" y="1326657"/>
            <a:ext cx="2264229" cy="1117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Reliable Data Delivery</a:t>
            </a:r>
            <a:endParaRPr lang="en-US" sz="2400" b="1" dirty="0"/>
          </a:p>
        </p:txBody>
      </p:sp>
      <p:sp>
        <p:nvSpPr>
          <p:cNvPr id="13" name="Rectangle 12"/>
          <p:cNvSpPr/>
          <p:nvPr/>
        </p:nvSpPr>
        <p:spPr>
          <a:xfrm>
            <a:off x="7370645" y="1326657"/>
            <a:ext cx="2264229" cy="1117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Flow and Congestion Control</a:t>
            </a:r>
          </a:p>
        </p:txBody>
      </p:sp>
      <p:sp>
        <p:nvSpPr>
          <p:cNvPr id="14" name="Rectangle 13"/>
          <p:cNvSpPr/>
          <p:nvPr/>
        </p:nvSpPr>
        <p:spPr>
          <a:xfrm>
            <a:off x="9740441" y="1326656"/>
            <a:ext cx="2264229" cy="1117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Ordered Packet Delivery</a:t>
            </a:r>
          </a:p>
        </p:txBody>
      </p:sp>
      <p:sp>
        <p:nvSpPr>
          <p:cNvPr id="8" name="Rectangle 7"/>
          <p:cNvSpPr/>
          <p:nvPr/>
        </p:nvSpPr>
        <p:spPr>
          <a:xfrm>
            <a:off x="5258140" y="2717598"/>
            <a:ext cx="2087591" cy="9671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a:t>Transport</a:t>
            </a:r>
            <a:endParaRPr lang="en-US" sz="2800" b="1" dirty="0"/>
          </a:p>
        </p:txBody>
      </p:sp>
      <p:sp>
        <p:nvSpPr>
          <p:cNvPr id="18" name="Rectangle 17"/>
          <p:cNvSpPr/>
          <p:nvPr/>
        </p:nvSpPr>
        <p:spPr>
          <a:xfrm>
            <a:off x="5254025" y="5794821"/>
            <a:ext cx="2087592" cy="9671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Data Link</a:t>
            </a:r>
          </a:p>
        </p:txBody>
      </p:sp>
      <p:sp>
        <p:nvSpPr>
          <p:cNvPr id="23" name="Rectangle 22"/>
          <p:cNvSpPr/>
          <p:nvPr/>
        </p:nvSpPr>
        <p:spPr>
          <a:xfrm>
            <a:off x="3271838" y="3956714"/>
            <a:ext cx="6200775" cy="11177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Datagram delivery (unreliable)</a:t>
            </a:r>
          </a:p>
        </p:txBody>
      </p:sp>
      <p:sp>
        <p:nvSpPr>
          <p:cNvPr id="7" name="Rectangle 6"/>
          <p:cNvSpPr/>
          <p:nvPr/>
        </p:nvSpPr>
        <p:spPr>
          <a:xfrm>
            <a:off x="5258140" y="4827716"/>
            <a:ext cx="2087591" cy="96710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Network</a:t>
            </a:r>
          </a:p>
        </p:txBody>
      </p:sp>
    </p:spTree>
    <p:extLst>
      <p:ext uri="{BB962C8B-B14F-4D97-AF65-F5344CB8AC3E}">
        <p14:creationId xmlns:p14="http://schemas.microsoft.com/office/powerpoint/2010/main" val="395761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709EF6-781E-0448-B0BF-160DB71E6EF6}"/>
              </a:ext>
            </a:extLst>
          </p:cNvPr>
          <p:cNvSpPr>
            <a:spLocks noGrp="1"/>
          </p:cNvSpPr>
          <p:nvPr>
            <p:ph type="title"/>
          </p:nvPr>
        </p:nvSpPr>
        <p:spPr/>
        <p:txBody>
          <a:bodyPr/>
          <a:lstStyle/>
          <a:p>
            <a:r>
              <a:rPr lang="en-US" dirty="0"/>
              <a:t>Stop and Wait ARQ – Sender Implementation</a:t>
            </a:r>
          </a:p>
        </p:txBody>
      </p:sp>
      <p:pic>
        <p:nvPicPr>
          <p:cNvPr id="6" name="Picture 5">
            <a:extLst>
              <a:ext uri="{FF2B5EF4-FFF2-40B4-BE49-F238E27FC236}">
                <a16:creationId xmlns:a16="http://schemas.microsoft.com/office/drawing/2014/main" id="{EBD67537-EF91-964A-BCE2-2D2B7DF14061}"/>
              </a:ext>
            </a:extLst>
          </p:cNvPr>
          <p:cNvPicPr>
            <a:picLocks noChangeAspect="1"/>
          </p:cNvPicPr>
          <p:nvPr/>
        </p:nvPicPr>
        <p:blipFill>
          <a:blip r:embed="rId2"/>
          <a:stretch>
            <a:fillRect/>
          </a:stretch>
        </p:blipFill>
        <p:spPr>
          <a:xfrm>
            <a:off x="3641598" y="859537"/>
            <a:ext cx="7934706" cy="5936069"/>
          </a:xfrm>
          <a:prstGeom prst="rect">
            <a:avLst/>
          </a:prstGeom>
        </p:spPr>
      </p:pic>
      <p:sp>
        <p:nvSpPr>
          <p:cNvPr id="7" name="TextBox 6">
            <a:extLst>
              <a:ext uri="{FF2B5EF4-FFF2-40B4-BE49-F238E27FC236}">
                <a16:creationId xmlns:a16="http://schemas.microsoft.com/office/drawing/2014/main" id="{9FDA51D5-17C0-E442-8815-E5504DCC8B82}"/>
              </a:ext>
            </a:extLst>
          </p:cNvPr>
          <p:cNvSpPr txBox="1"/>
          <p:nvPr/>
        </p:nvSpPr>
        <p:spPr>
          <a:xfrm>
            <a:off x="155801" y="4681727"/>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110302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3D03CD-57DE-6F40-A098-5527D310A0F7}"/>
              </a:ext>
            </a:extLst>
          </p:cNvPr>
          <p:cNvSpPr>
            <a:spLocks noGrp="1"/>
          </p:cNvSpPr>
          <p:nvPr>
            <p:ph idx="1"/>
          </p:nvPr>
        </p:nvSpPr>
        <p:spPr/>
        <p:txBody>
          <a:bodyPr/>
          <a:lstStyle/>
          <a:p>
            <a:r>
              <a:rPr lang="en-US" dirty="0"/>
              <a:t>Every packet needs to wait for the acknowledgement of the previous packet. </a:t>
            </a:r>
          </a:p>
          <a:p>
            <a:endParaRPr lang="en-US" dirty="0"/>
          </a:p>
          <a:p>
            <a:r>
              <a:rPr lang="en-US" dirty="0"/>
              <a:t>For bidirectional connections – use two instances of the stop and wait protocol at both directions – further waste of resources</a:t>
            </a:r>
          </a:p>
          <a:p>
            <a:endParaRPr lang="en-US" dirty="0"/>
          </a:p>
          <a:p>
            <a:r>
              <a:rPr lang="en-US" dirty="0"/>
              <a:t>A possible solution: Piggyback data and acknowledgement from both the directions </a:t>
            </a:r>
          </a:p>
          <a:p>
            <a:endParaRPr lang="en-US" dirty="0"/>
          </a:p>
          <a:p>
            <a:r>
              <a:rPr lang="en-US" dirty="0"/>
              <a:t>Reduce resource waste based on </a:t>
            </a:r>
            <a:r>
              <a:rPr lang="en-US" b="1" dirty="0"/>
              <a:t>sliding window protocols (a pipelined protocol) </a:t>
            </a:r>
          </a:p>
        </p:txBody>
      </p:sp>
      <p:sp>
        <p:nvSpPr>
          <p:cNvPr id="3" name="Title 2">
            <a:extLst>
              <a:ext uri="{FF2B5EF4-FFF2-40B4-BE49-F238E27FC236}">
                <a16:creationId xmlns:a16="http://schemas.microsoft.com/office/drawing/2014/main" id="{A8241DF6-9E36-7B47-A482-4FD3B2AB0565}"/>
              </a:ext>
            </a:extLst>
          </p:cNvPr>
          <p:cNvSpPr>
            <a:spLocks noGrp="1"/>
          </p:cNvSpPr>
          <p:nvPr>
            <p:ph type="title"/>
          </p:nvPr>
        </p:nvSpPr>
        <p:spPr/>
        <p:txBody>
          <a:bodyPr/>
          <a:lstStyle/>
          <a:p>
            <a:r>
              <a:rPr lang="en-US" dirty="0"/>
              <a:t>Problem with Stop and Wait</a:t>
            </a:r>
          </a:p>
        </p:txBody>
      </p:sp>
    </p:spTree>
    <p:extLst>
      <p:ext uri="{BB962C8B-B14F-4D97-AF65-F5344CB8AC3E}">
        <p14:creationId xmlns:p14="http://schemas.microsoft.com/office/powerpoint/2010/main" val="2232515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D27CE6-69DE-C742-99E1-F25A0A7F3628}"/>
              </a:ext>
            </a:extLst>
          </p:cNvPr>
          <p:cNvPicPr>
            <a:picLocks noGrp="1" noChangeAspect="1"/>
          </p:cNvPicPr>
          <p:nvPr>
            <p:ph idx="1"/>
          </p:nvPr>
        </p:nvPicPr>
        <p:blipFill>
          <a:blip r:embed="rId2"/>
          <a:stretch>
            <a:fillRect/>
          </a:stretch>
        </p:blipFill>
        <p:spPr>
          <a:xfrm>
            <a:off x="534892" y="1342198"/>
            <a:ext cx="11437254" cy="3796729"/>
          </a:xfrm>
        </p:spPr>
      </p:pic>
      <p:sp>
        <p:nvSpPr>
          <p:cNvPr id="3" name="Title 2">
            <a:extLst>
              <a:ext uri="{FF2B5EF4-FFF2-40B4-BE49-F238E27FC236}">
                <a16:creationId xmlns:a16="http://schemas.microsoft.com/office/drawing/2014/main" id="{FEE4A8B1-7944-864F-9948-54881695BDD1}"/>
              </a:ext>
            </a:extLst>
          </p:cNvPr>
          <p:cNvSpPr>
            <a:spLocks noGrp="1"/>
          </p:cNvSpPr>
          <p:nvPr>
            <p:ph type="title"/>
          </p:nvPr>
        </p:nvSpPr>
        <p:spPr/>
        <p:txBody>
          <a:bodyPr/>
          <a:lstStyle/>
          <a:p>
            <a:r>
              <a:rPr lang="en-US" dirty="0"/>
              <a:t>Stop and Wait versus Sliding Window (Pipelined)</a:t>
            </a:r>
          </a:p>
        </p:txBody>
      </p:sp>
      <p:sp>
        <p:nvSpPr>
          <p:cNvPr id="6" name="TextBox 5">
            <a:extLst>
              <a:ext uri="{FF2B5EF4-FFF2-40B4-BE49-F238E27FC236}">
                <a16:creationId xmlns:a16="http://schemas.microsoft.com/office/drawing/2014/main" id="{9A2D423F-3C0F-4B4A-9790-29EBEB47D10B}"/>
              </a:ext>
            </a:extLst>
          </p:cNvPr>
          <p:cNvSpPr txBox="1"/>
          <p:nvPr/>
        </p:nvSpPr>
        <p:spPr>
          <a:xfrm>
            <a:off x="8751161" y="5998463"/>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1837214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E0D1EF-7980-6C47-8F5F-0DF8E517262B}"/>
              </a:ext>
            </a:extLst>
          </p:cNvPr>
          <p:cNvSpPr>
            <a:spLocks noGrp="1"/>
          </p:cNvSpPr>
          <p:nvPr>
            <p:ph idx="1"/>
          </p:nvPr>
        </p:nvSpPr>
        <p:spPr/>
        <p:txBody>
          <a:bodyPr/>
          <a:lstStyle/>
          <a:p>
            <a:r>
              <a:rPr lang="en-US" dirty="0"/>
              <a:t>Each outbound segment contains a sequence number – from 0 to some maximum (2</a:t>
            </a:r>
            <a:r>
              <a:rPr lang="en-US" baseline="30000" dirty="0"/>
              <a:t>n</a:t>
            </a:r>
            <a:r>
              <a:rPr lang="en-US" dirty="0"/>
              <a:t>-1 for a n bit sequence number) </a:t>
            </a:r>
          </a:p>
          <a:p>
            <a:endParaRPr lang="en-US" dirty="0"/>
          </a:p>
          <a:p>
            <a:r>
              <a:rPr lang="en-US" dirty="0"/>
              <a:t>The sender maintains a set of sequence numbers corresponding to frames it is permitted to send (</a:t>
            </a:r>
            <a:r>
              <a:rPr lang="en-US" b="1" dirty="0"/>
              <a:t>sending window)</a:t>
            </a:r>
          </a:p>
          <a:p>
            <a:endParaRPr lang="en-US" b="1" dirty="0"/>
          </a:p>
          <a:p>
            <a:r>
              <a:rPr lang="en-US" dirty="0"/>
              <a:t>The receiver maintains a set of frames it is permitted to accept (</a:t>
            </a:r>
            <a:r>
              <a:rPr lang="en-US" b="1" dirty="0"/>
              <a:t>receiving window)</a:t>
            </a:r>
            <a:endParaRPr lang="en-US" dirty="0"/>
          </a:p>
        </p:txBody>
      </p:sp>
      <p:sp>
        <p:nvSpPr>
          <p:cNvPr id="3" name="Title 2">
            <a:extLst>
              <a:ext uri="{FF2B5EF4-FFF2-40B4-BE49-F238E27FC236}">
                <a16:creationId xmlns:a16="http://schemas.microsoft.com/office/drawing/2014/main" id="{9EF374F5-07ED-954F-8756-72AE2A3CD7F0}"/>
              </a:ext>
            </a:extLst>
          </p:cNvPr>
          <p:cNvSpPr>
            <a:spLocks noGrp="1"/>
          </p:cNvSpPr>
          <p:nvPr>
            <p:ph type="title"/>
          </p:nvPr>
        </p:nvSpPr>
        <p:spPr/>
        <p:txBody>
          <a:bodyPr/>
          <a:lstStyle/>
          <a:p>
            <a:r>
              <a:rPr lang="en-US" dirty="0"/>
              <a:t>Sliding Window Protocols</a:t>
            </a:r>
          </a:p>
        </p:txBody>
      </p:sp>
    </p:spTree>
    <p:extLst>
      <p:ext uri="{BB962C8B-B14F-4D97-AF65-F5344CB8AC3E}">
        <p14:creationId xmlns:p14="http://schemas.microsoft.com/office/powerpoint/2010/main" val="107341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35706-C938-B049-B8A3-3BA614355DDE}"/>
              </a:ext>
            </a:extLst>
          </p:cNvPr>
          <p:cNvSpPr>
            <a:spLocks noGrp="1"/>
          </p:cNvSpPr>
          <p:nvPr>
            <p:ph type="title"/>
          </p:nvPr>
        </p:nvSpPr>
        <p:spPr/>
        <p:txBody>
          <a:bodyPr/>
          <a:lstStyle/>
          <a:p>
            <a:r>
              <a:rPr lang="en-US" dirty="0"/>
              <a:t>Sliding Window Protocols – Sending Window and Receiving Window</a:t>
            </a:r>
          </a:p>
        </p:txBody>
      </p:sp>
      <p:pic>
        <p:nvPicPr>
          <p:cNvPr id="4" name="Picture 3">
            <a:extLst>
              <a:ext uri="{FF2B5EF4-FFF2-40B4-BE49-F238E27FC236}">
                <a16:creationId xmlns:a16="http://schemas.microsoft.com/office/drawing/2014/main" id="{EC85BFA2-D8A7-5B4A-9C91-076D4B3ECFA1}"/>
              </a:ext>
            </a:extLst>
          </p:cNvPr>
          <p:cNvPicPr>
            <a:picLocks noChangeAspect="1"/>
          </p:cNvPicPr>
          <p:nvPr/>
        </p:nvPicPr>
        <p:blipFill>
          <a:blip r:embed="rId2"/>
          <a:stretch>
            <a:fillRect/>
          </a:stretch>
        </p:blipFill>
        <p:spPr>
          <a:xfrm>
            <a:off x="800354" y="1229868"/>
            <a:ext cx="10257282" cy="4896612"/>
          </a:xfrm>
          <a:prstGeom prst="rect">
            <a:avLst/>
          </a:prstGeom>
        </p:spPr>
      </p:pic>
      <p:sp>
        <p:nvSpPr>
          <p:cNvPr id="5" name="TextBox 4">
            <a:extLst>
              <a:ext uri="{FF2B5EF4-FFF2-40B4-BE49-F238E27FC236}">
                <a16:creationId xmlns:a16="http://schemas.microsoft.com/office/drawing/2014/main" id="{C681524F-4C13-6646-BBDE-D1CEE40EE977}"/>
              </a:ext>
            </a:extLst>
          </p:cNvPr>
          <p:cNvSpPr txBox="1"/>
          <p:nvPr/>
        </p:nvSpPr>
        <p:spPr>
          <a:xfrm>
            <a:off x="3822192" y="6254496"/>
            <a:ext cx="6353855" cy="369332"/>
          </a:xfrm>
          <a:prstGeom prst="rect">
            <a:avLst/>
          </a:prstGeom>
          <a:noFill/>
        </p:spPr>
        <p:txBody>
          <a:bodyPr wrap="none" rtlCol="0">
            <a:spAutoFit/>
          </a:bodyPr>
          <a:lstStyle/>
          <a:p>
            <a:r>
              <a:rPr lang="en-US" b="1" dirty="0"/>
              <a:t>Source: </a:t>
            </a:r>
            <a:r>
              <a:rPr lang="en-US" b="1" dirty="0">
                <a:hlinkClick r:id="rId3"/>
              </a:rPr>
              <a:t>http://ironbark.xtelco.com.au/subjects/DC/lectures/13/</a:t>
            </a:r>
            <a:r>
              <a:rPr lang="en-US" b="1" dirty="0"/>
              <a:t> </a:t>
            </a:r>
          </a:p>
        </p:txBody>
      </p:sp>
    </p:spTree>
    <p:extLst>
      <p:ext uri="{BB962C8B-B14F-4D97-AF65-F5344CB8AC3E}">
        <p14:creationId xmlns:p14="http://schemas.microsoft.com/office/powerpoint/2010/main" val="3547888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83B03-734C-494D-BC2E-01525195B25B}"/>
              </a:ext>
            </a:extLst>
          </p:cNvPr>
          <p:cNvSpPr>
            <a:spLocks noGrp="1"/>
          </p:cNvSpPr>
          <p:nvPr>
            <p:ph type="title"/>
          </p:nvPr>
        </p:nvSpPr>
        <p:spPr/>
        <p:txBody>
          <a:bodyPr/>
          <a:lstStyle/>
          <a:p>
            <a:r>
              <a:rPr lang="en-US" dirty="0"/>
              <a:t>Sliding Window for a 3 bit Sequence Number</a:t>
            </a:r>
          </a:p>
        </p:txBody>
      </p:sp>
      <p:pic>
        <p:nvPicPr>
          <p:cNvPr id="5" name="Picture 4">
            <a:extLst>
              <a:ext uri="{FF2B5EF4-FFF2-40B4-BE49-F238E27FC236}">
                <a16:creationId xmlns:a16="http://schemas.microsoft.com/office/drawing/2014/main" id="{DDA29830-7D5D-4048-B32E-E3D73BBBF207}"/>
              </a:ext>
            </a:extLst>
          </p:cNvPr>
          <p:cNvPicPr>
            <a:picLocks noChangeAspect="1"/>
          </p:cNvPicPr>
          <p:nvPr/>
        </p:nvPicPr>
        <p:blipFill>
          <a:blip r:embed="rId2"/>
          <a:stretch>
            <a:fillRect/>
          </a:stretch>
        </p:blipFill>
        <p:spPr>
          <a:xfrm>
            <a:off x="3591306" y="859537"/>
            <a:ext cx="8600694" cy="5834981"/>
          </a:xfrm>
          <a:prstGeom prst="rect">
            <a:avLst/>
          </a:prstGeom>
        </p:spPr>
      </p:pic>
      <p:sp>
        <p:nvSpPr>
          <p:cNvPr id="6" name="TextBox 5">
            <a:extLst>
              <a:ext uri="{FF2B5EF4-FFF2-40B4-BE49-F238E27FC236}">
                <a16:creationId xmlns:a16="http://schemas.microsoft.com/office/drawing/2014/main" id="{B6B974BF-6815-C14D-B3B2-9F8B82D2B9B3}"/>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4231907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19E9F-F383-7745-8892-10E02F00CDA5}"/>
              </a:ext>
            </a:extLst>
          </p:cNvPr>
          <p:cNvSpPr>
            <a:spLocks noGrp="1"/>
          </p:cNvSpPr>
          <p:nvPr>
            <p:ph idx="1"/>
          </p:nvPr>
        </p:nvSpPr>
        <p:spPr/>
        <p:txBody>
          <a:bodyPr/>
          <a:lstStyle/>
          <a:p>
            <a:r>
              <a:rPr lang="en-US" b="1" dirty="0"/>
              <a:t>A timeout occurs if a segment (or the acknowledgment) gets lost </a:t>
            </a:r>
          </a:p>
          <a:p>
            <a:endParaRPr lang="en-US" b="1" dirty="0"/>
          </a:p>
          <a:p>
            <a:r>
              <a:rPr lang="en-US" b="1" dirty="0"/>
              <a:t>How does the flow and error control protocol handle a timeout?</a:t>
            </a:r>
          </a:p>
          <a:p>
            <a:endParaRPr lang="en-US" b="1" dirty="0"/>
          </a:p>
          <a:p>
            <a:r>
              <a:rPr lang="en-US" b="1" dirty="0"/>
              <a:t>Go Back N ARQ: </a:t>
            </a:r>
            <a:r>
              <a:rPr lang="en-US" dirty="0"/>
              <a:t>If segment N is lost, all the segments from segment 0 (start of the sliding window) to segment N are retransmitted </a:t>
            </a:r>
          </a:p>
          <a:p>
            <a:endParaRPr lang="en-US" b="1" dirty="0"/>
          </a:p>
          <a:p>
            <a:r>
              <a:rPr lang="en-US" b="1" dirty="0"/>
              <a:t>Selective Repeat (SR) ARQ: </a:t>
            </a:r>
            <a:r>
              <a:rPr lang="en-US" dirty="0"/>
              <a:t>Only the lost packets are selectively retransmitted</a:t>
            </a:r>
          </a:p>
          <a:p>
            <a:pPr lvl="1"/>
            <a:r>
              <a:rPr lang="en-US" b="1" dirty="0"/>
              <a:t>Negative Acknowledgement (NAK) or Selective Acknowledgements (SACK): </a:t>
            </a:r>
            <a:r>
              <a:rPr lang="en-US" dirty="0"/>
              <a:t>Informs the sender about which packets need to be retransmitted (not received by the receiver) </a:t>
            </a:r>
            <a:endParaRPr lang="en-US" b="1" dirty="0"/>
          </a:p>
        </p:txBody>
      </p:sp>
      <p:sp>
        <p:nvSpPr>
          <p:cNvPr id="3" name="Title 2">
            <a:extLst>
              <a:ext uri="{FF2B5EF4-FFF2-40B4-BE49-F238E27FC236}">
                <a16:creationId xmlns:a16="http://schemas.microsoft.com/office/drawing/2014/main" id="{D04CFCFC-FD61-2844-9F37-0B3C0553C3DE}"/>
              </a:ext>
            </a:extLst>
          </p:cNvPr>
          <p:cNvSpPr>
            <a:spLocks noGrp="1"/>
          </p:cNvSpPr>
          <p:nvPr>
            <p:ph type="title"/>
          </p:nvPr>
        </p:nvSpPr>
        <p:spPr/>
        <p:txBody>
          <a:bodyPr/>
          <a:lstStyle/>
          <a:p>
            <a:r>
              <a:rPr lang="en-US" dirty="0"/>
              <a:t>Sliding Window Protocols in Noisy Channels</a:t>
            </a:r>
          </a:p>
        </p:txBody>
      </p:sp>
    </p:spTree>
    <p:extLst>
      <p:ext uri="{BB962C8B-B14F-4D97-AF65-F5344CB8AC3E}">
        <p14:creationId xmlns:p14="http://schemas.microsoft.com/office/powerpoint/2010/main" val="2525454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55A3F8-0A2C-A340-9D2D-4C3349E3955E}"/>
              </a:ext>
            </a:extLst>
          </p:cNvPr>
          <p:cNvSpPr>
            <a:spLocks noGrp="1"/>
          </p:cNvSpPr>
          <p:nvPr>
            <p:ph type="title"/>
          </p:nvPr>
        </p:nvSpPr>
        <p:spPr/>
        <p:txBody>
          <a:bodyPr/>
          <a:lstStyle/>
          <a:p>
            <a:r>
              <a:rPr lang="en-US" dirty="0"/>
              <a:t>Go Back N ARQ – Sender Window Control </a:t>
            </a:r>
          </a:p>
        </p:txBody>
      </p:sp>
      <p:pic>
        <p:nvPicPr>
          <p:cNvPr id="6" name="Picture 5">
            <a:extLst>
              <a:ext uri="{FF2B5EF4-FFF2-40B4-BE49-F238E27FC236}">
                <a16:creationId xmlns:a16="http://schemas.microsoft.com/office/drawing/2014/main" id="{F9457479-3FAC-FA4D-9BC2-69B820070A5A}"/>
              </a:ext>
            </a:extLst>
          </p:cNvPr>
          <p:cNvPicPr>
            <a:picLocks noChangeAspect="1"/>
          </p:cNvPicPr>
          <p:nvPr/>
        </p:nvPicPr>
        <p:blipFill>
          <a:blip r:embed="rId2"/>
          <a:stretch>
            <a:fillRect/>
          </a:stretch>
        </p:blipFill>
        <p:spPr>
          <a:xfrm>
            <a:off x="182371" y="1376934"/>
            <a:ext cx="11858493" cy="2701290"/>
          </a:xfrm>
          <a:prstGeom prst="rect">
            <a:avLst/>
          </a:prstGeom>
        </p:spPr>
      </p:pic>
      <p:sp>
        <p:nvSpPr>
          <p:cNvPr id="7" name="TextBox 6">
            <a:extLst>
              <a:ext uri="{FF2B5EF4-FFF2-40B4-BE49-F238E27FC236}">
                <a16:creationId xmlns:a16="http://schemas.microsoft.com/office/drawing/2014/main" id="{DF63AD88-B21B-C640-AD61-2896D659762B}"/>
              </a:ext>
            </a:extLst>
          </p:cNvPr>
          <p:cNvSpPr txBox="1"/>
          <p:nvPr/>
        </p:nvSpPr>
        <p:spPr>
          <a:xfrm>
            <a:off x="8751161" y="5998463"/>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418078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3541E-21A4-524E-8040-C830C4538D74}"/>
              </a:ext>
            </a:extLst>
          </p:cNvPr>
          <p:cNvSpPr>
            <a:spLocks noGrp="1"/>
          </p:cNvSpPr>
          <p:nvPr>
            <p:ph type="title"/>
          </p:nvPr>
        </p:nvSpPr>
        <p:spPr/>
        <p:txBody>
          <a:bodyPr/>
          <a:lstStyle/>
          <a:p>
            <a:r>
              <a:rPr lang="en-US" dirty="0"/>
              <a:t>Go Back N ARQ</a:t>
            </a:r>
          </a:p>
        </p:txBody>
      </p:sp>
      <p:pic>
        <p:nvPicPr>
          <p:cNvPr id="4" name="Picture 3">
            <a:extLst>
              <a:ext uri="{FF2B5EF4-FFF2-40B4-BE49-F238E27FC236}">
                <a16:creationId xmlns:a16="http://schemas.microsoft.com/office/drawing/2014/main" id="{576090FF-A762-234A-9A7E-042B9BCE28D7}"/>
              </a:ext>
            </a:extLst>
          </p:cNvPr>
          <p:cNvPicPr>
            <a:picLocks noChangeAspect="1"/>
          </p:cNvPicPr>
          <p:nvPr/>
        </p:nvPicPr>
        <p:blipFill>
          <a:blip r:embed="rId2"/>
          <a:stretch>
            <a:fillRect/>
          </a:stretch>
        </p:blipFill>
        <p:spPr>
          <a:xfrm>
            <a:off x="5315230" y="961858"/>
            <a:ext cx="4487138" cy="5896142"/>
          </a:xfrm>
          <a:prstGeom prst="rect">
            <a:avLst/>
          </a:prstGeom>
        </p:spPr>
      </p:pic>
      <p:sp>
        <p:nvSpPr>
          <p:cNvPr id="5" name="TextBox 4">
            <a:extLst>
              <a:ext uri="{FF2B5EF4-FFF2-40B4-BE49-F238E27FC236}">
                <a16:creationId xmlns:a16="http://schemas.microsoft.com/office/drawing/2014/main" id="{7F857017-2DB6-5E40-BA9B-5FA812ABF9FD}"/>
              </a:ext>
            </a:extLst>
          </p:cNvPr>
          <p:cNvSpPr txBox="1"/>
          <p:nvPr/>
        </p:nvSpPr>
        <p:spPr>
          <a:xfrm>
            <a:off x="292609" y="4151376"/>
            <a:ext cx="4297680" cy="1200329"/>
          </a:xfrm>
          <a:prstGeom prst="rect">
            <a:avLst/>
          </a:prstGeom>
          <a:noFill/>
        </p:spPr>
        <p:txBody>
          <a:bodyPr wrap="square" rtlCol="0">
            <a:spAutoFit/>
          </a:bodyPr>
          <a:lstStyle/>
          <a:p>
            <a:r>
              <a:rPr lang="en-US" b="1" dirty="0"/>
              <a:t>Source </a:t>
            </a:r>
            <a:r>
              <a:rPr lang="en-US" b="1" dirty="0">
                <a:hlinkClick r:id="rId3"/>
              </a:rPr>
              <a:t>https://www.tutorialspoint.com/data_communication_computer_network/data_link_control_and_protocols.htm</a:t>
            </a:r>
            <a:r>
              <a:rPr lang="en-US" b="1" dirty="0"/>
              <a:t> </a:t>
            </a:r>
          </a:p>
        </p:txBody>
      </p:sp>
    </p:spTree>
    <p:extLst>
      <p:ext uri="{BB962C8B-B14F-4D97-AF65-F5344CB8AC3E}">
        <p14:creationId xmlns:p14="http://schemas.microsoft.com/office/powerpoint/2010/main" val="2838649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D197FA-AEA8-594E-A576-1B08BA8C03AD}"/>
              </a:ext>
            </a:extLst>
          </p:cNvPr>
          <p:cNvSpPr>
            <a:spLocks noGrp="1"/>
          </p:cNvSpPr>
          <p:nvPr>
            <p:ph type="title"/>
          </p:nvPr>
        </p:nvSpPr>
        <p:spPr/>
        <p:txBody>
          <a:bodyPr/>
          <a:lstStyle/>
          <a:p>
            <a:r>
              <a:rPr lang="en-US" dirty="0"/>
              <a:t>Go Back N ARQ – Sender </a:t>
            </a:r>
          </a:p>
        </p:txBody>
      </p:sp>
      <p:pic>
        <p:nvPicPr>
          <p:cNvPr id="5" name="Picture 4">
            <a:extLst>
              <a:ext uri="{FF2B5EF4-FFF2-40B4-BE49-F238E27FC236}">
                <a16:creationId xmlns:a16="http://schemas.microsoft.com/office/drawing/2014/main" id="{C47F9D65-B737-C940-A6BF-A55B139C806E}"/>
              </a:ext>
            </a:extLst>
          </p:cNvPr>
          <p:cNvPicPr>
            <a:picLocks noChangeAspect="1"/>
          </p:cNvPicPr>
          <p:nvPr/>
        </p:nvPicPr>
        <p:blipFill>
          <a:blip r:embed="rId2"/>
          <a:stretch>
            <a:fillRect/>
          </a:stretch>
        </p:blipFill>
        <p:spPr>
          <a:xfrm>
            <a:off x="3145536" y="859537"/>
            <a:ext cx="9046464" cy="5635502"/>
          </a:xfrm>
          <a:prstGeom prst="rect">
            <a:avLst/>
          </a:prstGeom>
        </p:spPr>
      </p:pic>
      <p:sp>
        <p:nvSpPr>
          <p:cNvPr id="6" name="TextBox 5">
            <a:extLst>
              <a:ext uri="{FF2B5EF4-FFF2-40B4-BE49-F238E27FC236}">
                <a16:creationId xmlns:a16="http://schemas.microsoft.com/office/drawing/2014/main" id="{B300DD17-2F59-E246-BC4B-9018E0FF54CC}"/>
              </a:ext>
            </a:extLst>
          </p:cNvPr>
          <p:cNvSpPr txBox="1"/>
          <p:nvPr/>
        </p:nvSpPr>
        <p:spPr>
          <a:xfrm>
            <a:off x="82649" y="4552049"/>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320864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Layer </a:t>
            </a:r>
            <a:r>
              <a:rPr lang="mr-IN" dirty="0"/>
              <a:t>–</a:t>
            </a:r>
            <a:r>
              <a:rPr lang="en-US" dirty="0"/>
              <a:t> Interfacing with Application and Network</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6200" y="859537"/>
            <a:ext cx="9575800" cy="5130800"/>
          </a:xfrm>
          <a:prstGeom prst="rect">
            <a:avLst/>
          </a:prstGeom>
        </p:spPr>
      </p:pic>
      <p:sp>
        <p:nvSpPr>
          <p:cNvPr id="5" name="TextBox 4"/>
          <p:cNvSpPr txBox="1"/>
          <p:nvPr/>
        </p:nvSpPr>
        <p:spPr>
          <a:xfrm>
            <a:off x="4499654" y="6312787"/>
            <a:ext cx="6618515" cy="369332"/>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
        <p:nvSpPr>
          <p:cNvPr id="6" name="Rectangle 5"/>
          <p:cNvSpPr/>
          <p:nvPr/>
        </p:nvSpPr>
        <p:spPr>
          <a:xfrm>
            <a:off x="3313791" y="2364133"/>
            <a:ext cx="2371725" cy="72866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9280525" y="2400299"/>
            <a:ext cx="2371725" cy="72866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85750" y="2400299"/>
            <a:ext cx="2330449" cy="523220"/>
          </a:xfrm>
          <a:prstGeom prst="rect">
            <a:avLst/>
          </a:prstGeom>
          <a:noFill/>
        </p:spPr>
        <p:txBody>
          <a:bodyPr wrap="square" rtlCol="0">
            <a:spAutoFit/>
          </a:bodyPr>
          <a:lstStyle/>
          <a:p>
            <a:r>
              <a:rPr lang="en-US" sz="2800" b="1" dirty="0"/>
              <a:t>Port Number</a:t>
            </a:r>
          </a:p>
        </p:txBody>
      </p:sp>
      <p:sp>
        <p:nvSpPr>
          <p:cNvPr id="9" name="Rectangle 8"/>
          <p:cNvSpPr/>
          <p:nvPr/>
        </p:nvSpPr>
        <p:spPr>
          <a:xfrm>
            <a:off x="3313790" y="3966213"/>
            <a:ext cx="2371725" cy="72866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9280524" y="3941061"/>
            <a:ext cx="2371725" cy="72866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85749" y="4043782"/>
            <a:ext cx="2330449" cy="523220"/>
          </a:xfrm>
          <a:prstGeom prst="rect">
            <a:avLst/>
          </a:prstGeom>
          <a:noFill/>
        </p:spPr>
        <p:txBody>
          <a:bodyPr wrap="square" rtlCol="0">
            <a:spAutoFit/>
          </a:bodyPr>
          <a:lstStyle/>
          <a:p>
            <a:r>
              <a:rPr lang="en-US" sz="2800" b="1" dirty="0"/>
              <a:t>IP Address</a:t>
            </a:r>
          </a:p>
        </p:txBody>
      </p:sp>
    </p:spTree>
    <p:extLst>
      <p:ext uri="{BB962C8B-B14F-4D97-AF65-F5344CB8AC3E}">
        <p14:creationId xmlns:p14="http://schemas.microsoft.com/office/powerpoint/2010/main" val="379398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75BD1-DBDB-2C48-B90C-8AC8490893A9}"/>
              </a:ext>
            </a:extLst>
          </p:cNvPr>
          <p:cNvSpPr>
            <a:spLocks noGrp="1"/>
          </p:cNvSpPr>
          <p:nvPr>
            <p:ph type="title"/>
          </p:nvPr>
        </p:nvSpPr>
        <p:spPr/>
        <p:txBody>
          <a:bodyPr/>
          <a:lstStyle/>
          <a:p>
            <a:r>
              <a:rPr lang="en-US" dirty="0"/>
              <a:t>Go Back N ARQ – Receiver </a:t>
            </a:r>
          </a:p>
        </p:txBody>
      </p:sp>
      <p:pic>
        <p:nvPicPr>
          <p:cNvPr id="5" name="Picture 4">
            <a:extLst>
              <a:ext uri="{FF2B5EF4-FFF2-40B4-BE49-F238E27FC236}">
                <a16:creationId xmlns:a16="http://schemas.microsoft.com/office/drawing/2014/main" id="{95055FA9-BEE8-A245-AEE3-180F68FC1D38}"/>
              </a:ext>
            </a:extLst>
          </p:cNvPr>
          <p:cNvPicPr>
            <a:picLocks noChangeAspect="1"/>
          </p:cNvPicPr>
          <p:nvPr/>
        </p:nvPicPr>
        <p:blipFill>
          <a:blip r:embed="rId2"/>
          <a:stretch>
            <a:fillRect/>
          </a:stretch>
        </p:blipFill>
        <p:spPr>
          <a:xfrm>
            <a:off x="2444749" y="1435100"/>
            <a:ext cx="8925795" cy="4874260"/>
          </a:xfrm>
          <a:prstGeom prst="rect">
            <a:avLst/>
          </a:prstGeom>
        </p:spPr>
      </p:pic>
      <p:sp>
        <p:nvSpPr>
          <p:cNvPr id="6" name="TextBox 5">
            <a:extLst>
              <a:ext uri="{FF2B5EF4-FFF2-40B4-BE49-F238E27FC236}">
                <a16:creationId xmlns:a16="http://schemas.microsoft.com/office/drawing/2014/main" id="{1B02F214-A1A6-2146-B0D2-0888B48B845B}"/>
              </a:ext>
            </a:extLst>
          </p:cNvPr>
          <p:cNvSpPr txBox="1"/>
          <p:nvPr/>
        </p:nvSpPr>
        <p:spPr>
          <a:xfrm>
            <a:off x="8751161" y="5998463"/>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2239401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p:txBody>
          <a:bodyPr/>
          <a:lstStyle/>
          <a:p>
            <a:r>
              <a:rPr lang="en-US" b="1" dirty="0"/>
              <a:t>Outstanding Frames –</a:t>
            </a:r>
            <a:r>
              <a:rPr lang="en-US" dirty="0"/>
              <a:t> Frames that have been transmitted, but not yet acknowledged</a:t>
            </a:r>
          </a:p>
          <a:p>
            <a:endParaRPr lang="en-US" b="1" dirty="0"/>
          </a:p>
          <a:p>
            <a:r>
              <a:rPr lang="en-US" b="1" dirty="0"/>
              <a:t>Maximum Sequence Number (MAX_SEQ): MAX_SEQ+1 </a:t>
            </a:r>
            <a:r>
              <a:rPr lang="en-US" dirty="0"/>
              <a:t>distinct sequence numbers are there</a:t>
            </a:r>
          </a:p>
          <a:p>
            <a:pPr lvl="1"/>
            <a:r>
              <a:rPr lang="en-US" b="1" dirty="0"/>
              <a:t>0,1,…,MAX_SEQ </a:t>
            </a:r>
          </a:p>
          <a:p>
            <a:pPr lvl="1"/>
            <a:endParaRPr lang="en-US" b="1" dirty="0"/>
          </a:p>
          <a:p>
            <a:r>
              <a:rPr lang="en-US" b="1" dirty="0"/>
              <a:t>Maximum Number of Outstanding Frames (=Window Size): MAX_SEQ</a:t>
            </a:r>
          </a:p>
          <a:p>
            <a:endParaRPr lang="en-US" b="1" dirty="0"/>
          </a:p>
          <a:p>
            <a:r>
              <a:rPr lang="en-US" b="1" dirty="0"/>
              <a:t>Example: </a:t>
            </a:r>
            <a:r>
              <a:rPr lang="en-US" dirty="0"/>
              <a:t>Sequence Numbers (0,1,2,…,7) – 3 bit sequence numbers, number of outstanding frames = 7 </a:t>
            </a:r>
            <a:r>
              <a:rPr lang="en-US" b="1" dirty="0"/>
              <a:t>(Not 8)</a:t>
            </a:r>
            <a:r>
              <a:rPr lang="en-US" dirty="0"/>
              <a:t> </a:t>
            </a:r>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Go Back N ARQ – A Bound on Window Size</a:t>
            </a:r>
          </a:p>
        </p:txBody>
      </p:sp>
    </p:spTree>
    <p:extLst>
      <p:ext uri="{BB962C8B-B14F-4D97-AF65-F5344CB8AC3E}">
        <p14:creationId xmlns:p14="http://schemas.microsoft.com/office/powerpoint/2010/main" val="3523674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03D29DF-97B1-5E48-BCD8-A6380F9B9922}"/>
              </a:ext>
            </a:extLst>
          </p:cNvPr>
          <p:cNvSpPr/>
          <p:nvPr/>
        </p:nvSpPr>
        <p:spPr>
          <a:xfrm>
            <a:off x="8934376" y="3191174"/>
            <a:ext cx="496829"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4EDD0FF-5800-6848-863C-B76E465A060A}"/>
              </a:ext>
            </a:extLst>
          </p:cNvPr>
          <p:cNvSpPr/>
          <p:nvPr/>
        </p:nvSpPr>
        <p:spPr>
          <a:xfrm>
            <a:off x="9425117" y="4144963"/>
            <a:ext cx="483862"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97B42B8-7942-4544-A5F2-45100E1F2AEE}"/>
              </a:ext>
            </a:extLst>
          </p:cNvPr>
          <p:cNvSpPr/>
          <p:nvPr/>
        </p:nvSpPr>
        <p:spPr>
          <a:xfrm>
            <a:off x="9903208" y="5077089"/>
            <a:ext cx="490265"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4FB346F2-31EE-F54B-8B1C-927EAFB7879A}"/>
              </a:ext>
            </a:extLst>
          </p:cNvPr>
          <p:cNvSpPr/>
          <p:nvPr/>
        </p:nvSpPr>
        <p:spPr>
          <a:xfrm>
            <a:off x="10387550" y="6007332"/>
            <a:ext cx="47770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BC7CE3F-C4D5-BE48-BA95-16D2DE7115DF}"/>
              </a:ext>
            </a:extLst>
          </p:cNvPr>
          <p:cNvSpPr/>
          <p:nvPr/>
        </p:nvSpPr>
        <p:spPr>
          <a:xfrm>
            <a:off x="8422189" y="2261413"/>
            <a:ext cx="510960"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5751201-A350-CA4E-AD56-302EB3F6992E}"/>
              </a:ext>
            </a:extLst>
          </p:cNvPr>
          <p:cNvSpPr/>
          <p:nvPr/>
        </p:nvSpPr>
        <p:spPr>
          <a:xfrm>
            <a:off x="1223898" y="3039207"/>
            <a:ext cx="190604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5A8F438-57F0-C74A-813D-8F08861CB6E3}"/>
              </a:ext>
            </a:extLst>
          </p:cNvPr>
          <p:cNvSpPr/>
          <p:nvPr/>
        </p:nvSpPr>
        <p:spPr>
          <a:xfrm>
            <a:off x="1200436" y="3991472"/>
            <a:ext cx="190604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22C85C7-C457-DA42-A640-D9B1067BCFE7}"/>
              </a:ext>
            </a:extLst>
          </p:cNvPr>
          <p:cNvSpPr/>
          <p:nvPr/>
        </p:nvSpPr>
        <p:spPr>
          <a:xfrm>
            <a:off x="1214111" y="4909119"/>
            <a:ext cx="190604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CB392BE-9925-1440-B2E0-B2F73026BDD6}"/>
              </a:ext>
            </a:extLst>
          </p:cNvPr>
          <p:cNvSpPr/>
          <p:nvPr/>
        </p:nvSpPr>
        <p:spPr>
          <a:xfrm>
            <a:off x="1227470" y="5794320"/>
            <a:ext cx="190604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2EC206C-8336-CA4D-88C2-DB5EFCB59D19}"/>
              </a:ext>
            </a:extLst>
          </p:cNvPr>
          <p:cNvSpPr/>
          <p:nvPr/>
        </p:nvSpPr>
        <p:spPr>
          <a:xfrm>
            <a:off x="1233287" y="2172052"/>
            <a:ext cx="190604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a:xfrm>
            <a:off x="356839" y="1137424"/>
            <a:ext cx="11552663" cy="628746"/>
          </a:xfrm>
        </p:spPr>
        <p:txBody>
          <a:bodyPr/>
          <a:lstStyle/>
          <a:p>
            <a:r>
              <a:rPr lang="en-US" b="1" dirty="0"/>
              <a:t>Let MAX_SEQ = 3, Window Size = 4</a:t>
            </a:r>
          </a:p>
          <a:p>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Go Back N ARQ – A Bound on Window Size</a:t>
            </a:r>
          </a:p>
        </p:txBody>
      </p:sp>
      <p:cxnSp>
        <p:nvCxnSpPr>
          <p:cNvPr id="11" name="Straight Arrow Connector 10">
            <a:extLst>
              <a:ext uri="{FF2B5EF4-FFF2-40B4-BE49-F238E27FC236}">
                <a16:creationId xmlns:a16="http://schemas.microsoft.com/office/drawing/2014/main" id="{AE2C8309-B7DF-674F-A210-9EC9B9E7C51E}"/>
              </a:ext>
            </a:extLst>
          </p:cNvPr>
          <p:cNvCxnSpPr>
            <a:cxnSpLocks/>
          </p:cNvCxnSpPr>
          <p:nvPr/>
        </p:nvCxnSpPr>
        <p:spPr>
          <a:xfrm>
            <a:off x="3970751" y="2197104"/>
            <a:ext cx="0" cy="46608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2C3ACCB-AF8A-FC4B-86A1-F53F507836FF}"/>
              </a:ext>
            </a:extLst>
          </p:cNvPr>
          <p:cNvCxnSpPr>
            <a:cxnSpLocks/>
          </p:cNvCxnSpPr>
          <p:nvPr/>
        </p:nvCxnSpPr>
        <p:spPr>
          <a:xfrm>
            <a:off x="8131480" y="2043830"/>
            <a:ext cx="0" cy="481417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1D60F6B-8DF3-D94D-B33E-482122C11FCA}"/>
              </a:ext>
            </a:extLst>
          </p:cNvPr>
          <p:cNvCxnSpPr>
            <a:cxnSpLocks/>
          </p:cNvCxnSpPr>
          <p:nvPr/>
        </p:nvCxnSpPr>
        <p:spPr>
          <a:xfrm>
            <a:off x="3970751" y="245510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15" name="Group 14">
            <a:extLst>
              <a:ext uri="{FF2B5EF4-FFF2-40B4-BE49-F238E27FC236}">
                <a16:creationId xmlns:a16="http://schemas.microsoft.com/office/drawing/2014/main" id="{B2A9415A-B14E-C14A-A2A0-9999FD57B296}"/>
              </a:ext>
            </a:extLst>
          </p:cNvPr>
          <p:cNvGrpSpPr/>
          <p:nvPr/>
        </p:nvGrpSpPr>
        <p:grpSpPr>
          <a:xfrm>
            <a:off x="8423905" y="2367418"/>
            <a:ext cx="2382036" cy="402921"/>
            <a:chOff x="2505205" y="2016690"/>
            <a:chExt cx="2382036" cy="402921"/>
          </a:xfrm>
        </p:grpSpPr>
        <p:sp>
          <p:nvSpPr>
            <p:cNvPr id="16" name="Rectangle 15">
              <a:extLst>
                <a:ext uri="{FF2B5EF4-FFF2-40B4-BE49-F238E27FC236}">
                  <a16:creationId xmlns:a16="http://schemas.microsoft.com/office/drawing/2014/main" id="{34D1B25D-3C52-C746-AC38-6C442DD5F6C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7" name="Rectangle 16">
              <a:extLst>
                <a:ext uri="{FF2B5EF4-FFF2-40B4-BE49-F238E27FC236}">
                  <a16:creationId xmlns:a16="http://schemas.microsoft.com/office/drawing/2014/main" id="{2C902317-2370-3343-8A3E-E6C20C59C9D6}"/>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8" name="Rectangle 17">
              <a:extLst>
                <a:ext uri="{FF2B5EF4-FFF2-40B4-BE49-F238E27FC236}">
                  <a16:creationId xmlns:a16="http://schemas.microsoft.com/office/drawing/2014/main" id="{49D4F1C8-B493-EE45-B13F-A67318C6E0C8}"/>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9" name="Rectangle 18">
              <a:extLst>
                <a:ext uri="{FF2B5EF4-FFF2-40B4-BE49-F238E27FC236}">
                  <a16:creationId xmlns:a16="http://schemas.microsoft.com/office/drawing/2014/main" id="{A97E4103-3C1C-8447-BD1C-7C6952A99CF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0" name="Rectangle 19">
              <a:extLst>
                <a:ext uri="{FF2B5EF4-FFF2-40B4-BE49-F238E27FC236}">
                  <a16:creationId xmlns:a16="http://schemas.microsoft.com/office/drawing/2014/main" id="{101EE82C-36FE-694C-AB98-9F7F9856681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21" name="Group 20">
            <a:extLst>
              <a:ext uri="{FF2B5EF4-FFF2-40B4-BE49-F238E27FC236}">
                <a16:creationId xmlns:a16="http://schemas.microsoft.com/office/drawing/2014/main" id="{54A10E63-A2A7-5B48-9D13-E1A331D2B32F}"/>
              </a:ext>
            </a:extLst>
          </p:cNvPr>
          <p:cNvGrpSpPr/>
          <p:nvPr/>
        </p:nvGrpSpPr>
        <p:grpSpPr>
          <a:xfrm>
            <a:off x="1234330" y="3140125"/>
            <a:ext cx="2382036" cy="402921"/>
            <a:chOff x="2505205" y="2016690"/>
            <a:chExt cx="2382036" cy="402921"/>
          </a:xfrm>
        </p:grpSpPr>
        <p:sp>
          <p:nvSpPr>
            <p:cNvPr id="22" name="Rectangle 21">
              <a:extLst>
                <a:ext uri="{FF2B5EF4-FFF2-40B4-BE49-F238E27FC236}">
                  <a16:creationId xmlns:a16="http://schemas.microsoft.com/office/drawing/2014/main" id="{A7B15C16-62B1-6645-97B7-7FC08023CC78}"/>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23" name="Rectangle 22">
              <a:extLst>
                <a:ext uri="{FF2B5EF4-FFF2-40B4-BE49-F238E27FC236}">
                  <a16:creationId xmlns:a16="http://schemas.microsoft.com/office/drawing/2014/main" id="{ACFD682E-87ED-6140-B7C5-FE9E59AC44F7}"/>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4" name="Rectangle 23">
              <a:extLst>
                <a:ext uri="{FF2B5EF4-FFF2-40B4-BE49-F238E27FC236}">
                  <a16:creationId xmlns:a16="http://schemas.microsoft.com/office/drawing/2014/main" id="{520A00A5-1E11-9A40-8135-9B127BCD6903}"/>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5" name="Rectangle 24">
              <a:extLst>
                <a:ext uri="{FF2B5EF4-FFF2-40B4-BE49-F238E27FC236}">
                  <a16:creationId xmlns:a16="http://schemas.microsoft.com/office/drawing/2014/main" id="{59AA6EDA-8C79-0445-8471-786E2313D399}"/>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6" name="Rectangle 25">
              <a:extLst>
                <a:ext uri="{FF2B5EF4-FFF2-40B4-BE49-F238E27FC236}">
                  <a16:creationId xmlns:a16="http://schemas.microsoft.com/office/drawing/2014/main" id="{37ADDC03-6DE6-3445-BC7D-A553ADB200A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3" name="Group 32">
            <a:extLst>
              <a:ext uri="{FF2B5EF4-FFF2-40B4-BE49-F238E27FC236}">
                <a16:creationId xmlns:a16="http://schemas.microsoft.com/office/drawing/2014/main" id="{D5937301-E410-0140-8AF5-C8D4165BF24A}"/>
              </a:ext>
            </a:extLst>
          </p:cNvPr>
          <p:cNvGrpSpPr/>
          <p:nvPr/>
        </p:nvGrpSpPr>
        <p:grpSpPr>
          <a:xfrm>
            <a:off x="1233287" y="5026483"/>
            <a:ext cx="2382036" cy="402921"/>
            <a:chOff x="2505205" y="2016690"/>
            <a:chExt cx="2382036" cy="402921"/>
          </a:xfrm>
        </p:grpSpPr>
        <p:sp>
          <p:nvSpPr>
            <p:cNvPr id="34" name="Rectangle 33">
              <a:extLst>
                <a:ext uri="{FF2B5EF4-FFF2-40B4-BE49-F238E27FC236}">
                  <a16:creationId xmlns:a16="http://schemas.microsoft.com/office/drawing/2014/main" id="{AED06B2A-F536-4644-82EC-1481FF38635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35" name="Rectangle 34">
              <a:extLst>
                <a:ext uri="{FF2B5EF4-FFF2-40B4-BE49-F238E27FC236}">
                  <a16:creationId xmlns:a16="http://schemas.microsoft.com/office/drawing/2014/main" id="{471AFD18-1F33-294C-9AE0-11BEBFBDE8A6}"/>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36" name="Rectangle 35">
              <a:extLst>
                <a:ext uri="{FF2B5EF4-FFF2-40B4-BE49-F238E27FC236}">
                  <a16:creationId xmlns:a16="http://schemas.microsoft.com/office/drawing/2014/main" id="{D4FF770C-EFBB-B748-962E-8D18AB17D851}"/>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37" name="Rectangle 36">
              <a:extLst>
                <a:ext uri="{FF2B5EF4-FFF2-40B4-BE49-F238E27FC236}">
                  <a16:creationId xmlns:a16="http://schemas.microsoft.com/office/drawing/2014/main" id="{541CA433-A5BB-B148-98C8-C42D6352C075}"/>
                </a:ext>
              </a:extLst>
            </p:cNvPr>
            <p:cNvSpPr/>
            <p:nvPr/>
          </p:nvSpPr>
          <p:spPr>
            <a:xfrm>
              <a:off x="3937347"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38" name="Rectangle 37">
              <a:extLst>
                <a:ext uri="{FF2B5EF4-FFF2-40B4-BE49-F238E27FC236}">
                  <a16:creationId xmlns:a16="http://schemas.microsoft.com/office/drawing/2014/main" id="{B86A2037-0AD2-CE4A-A6F3-568AD6849B53}"/>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9" name="Group 38">
            <a:extLst>
              <a:ext uri="{FF2B5EF4-FFF2-40B4-BE49-F238E27FC236}">
                <a16:creationId xmlns:a16="http://schemas.microsoft.com/office/drawing/2014/main" id="{423F4EBF-587C-D54E-AAAF-5EE98DEB5E3E}"/>
              </a:ext>
            </a:extLst>
          </p:cNvPr>
          <p:cNvGrpSpPr/>
          <p:nvPr/>
        </p:nvGrpSpPr>
        <p:grpSpPr>
          <a:xfrm>
            <a:off x="1218521" y="4087322"/>
            <a:ext cx="2382036" cy="402921"/>
            <a:chOff x="2505205" y="2016690"/>
            <a:chExt cx="2382036" cy="402921"/>
          </a:xfrm>
        </p:grpSpPr>
        <p:sp>
          <p:nvSpPr>
            <p:cNvPr id="40" name="Rectangle 39">
              <a:extLst>
                <a:ext uri="{FF2B5EF4-FFF2-40B4-BE49-F238E27FC236}">
                  <a16:creationId xmlns:a16="http://schemas.microsoft.com/office/drawing/2014/main" id="{7DC4F350-610A-E840-9E3C-E96CD5E2C0ED}"/>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41" name="Rectangle 40">
              <a:extLst>
                <a:ext uri="{FF2B5EF4-FFF2-40B4-BE49-F238E27FC236}">
                  <a16:creationId xmlns:a16="http://schemas.microsoft.com/office/drawing/2014/main" id="{2D9DFBCD-6545-574A-AA03-D05CFDA4D99A}"/>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2" name="Rectangle 41">
              <a:extLst>
                <a:ext uri="{FF2B5EF4-FFF2-40B4-BE49-F238E27FC236}">
                  <a16:creationId xmlns:a16="http://schemas.microsoft.com/office/drawing/2014/main" id="{66D47B46-4AF9-8344-93DC-58A1742E36C3}"/>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43" name="Rectangle 42">
              <a:extLst>
                <a:ext uri="{FF2B5EF4-FFF2-40B4-BE49-F238E27FC236}">
                  <a16:creationId xmlns:a16="http://schemas.microsoft.com/office/drawing/2014/main" id="{7F54E8F1-7729-CC42-ABD2-EF6741B6C05D}"/>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44" name="Rectangle 43">
              <a:extLst>
                <a:ext uri="{FF2B5EF4-FFF2-40B4-BE49-F238E27FC236}">
                  <a16:creationId xmlns:a16="http://schemas.microsoft.com/office/drawing/2014/main" id="{0DBA7B81-840A-4744-8251-885CDE13E48A}"/>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51" name="Group 50">
            <a:extLst>
              <a:ext uri="{FF2B5EF4-FFF2-40B4-BE49-F238E27FC236}">
                <a16:creationId xmlns:a16="http://schemas.microsoft.com/office/drawing/2014/main" id="{B07E0A0C-8794-624A-A85B-AC411A573BED}"/>
              </a:ext>
            </a:extLst>
          </p:cNvPr>
          <p:cNvGrpSpPr/>
          <p:nvPr/>
        </p:nvGrpSpPr>
        <p:grpSpPr>
          <a:xfrm>
            <a:off x="1234330" y="5915247"/>
            <a:ext cx="2382036" cy="402921"/>
            <a:chOff x="2505205" y="2016690"/>
            <a:chExt cx="2382036" cy="402921"/>
          </a:xfrm>
        </p:grpSpPr>
        <p:sp>
          <p:nvSpPr>
            <p:cNvPr id="52" name="Rectangle 51">
              <a:extLst>
                <a:ext uri="{FF2B5EF4-FFF2-40B4-BE49-F238E27FC236}">
                  <a16:creationId xmlns:a16="http://schemas.microsoft.com/office/drawing/2014/main" id="{9729A0BD-E44B-1B4F-8085-F5DF46924E25}"/>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53" name="Rectangle 52">
              <a:extLst>
                <a:ext uri="{FF2B5EF4-FFF2-40B4-BE49-F238E27FC236}">
                  <a16:creationId xmlns:a16="http://schemas.microsoft.com/office/drawing/2014/main" id="{80DEBE27-A93E-3547-AFD7-5F609DEB3EE6}"/>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54" name="Rectangle 53">
              <a:extLst>
                <a:ext uri="{FF2B5EF4-FFF2-40B4-BE49-F238E27FC236}">
                  <a16:creationId xmlns:a16="http://schemas.microsoft.com/office/drawing/2014/main" id="{8563D5F7-BB64-C64E-80BD-7CA677801099}"/>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55" name="Rectangle 54">
              <a:extLst>
                <a:ext uri="{FF2B5EF4-FFF2-40B4-BE49-F238E27FC236}">
                  <a16:creationId xmlns:a16="http://schemas.microsoft.com/office/drawing/2014/main" id="{EA0A21D6-3F07-A04C-952D-DB0039A36CE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56" name="Rectangle 55">
              <a:extLst>
                <a:ext uri="{FF2B5EF4-FFF2-40B4-BE49-F238E27FC236}">
                  <a16:creationId xmlns:a16="http://schemas.microsoft.com/office/drawing/2014/main" id="{F8F32645-C605-A24D-B8E9-40E1D43DD98B}"/>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0" name="Group 59">
            <a:extLst>
              <a:ext uri="{FF2B5EF4-FFF2-40B4-BE49-F238E27FC236}">
                <a16:creationId xmlns:a16="http://schemas.microsoft.com/office/drawing/2014/main" id="{86AFB063-94CF-F54B-9049-961ECF3E3335}"/>
              </a:ext>
            </a:extLst>
          </p:cNvPr>
          <p:cNvGrpSpPr/>
          <p:nvPr/>
        </p:nvGrpSpPr>
        <p:grpSpPr>
          <a:xfrm>
            <a:off x="8472967" y="3314445"/>
            <a:ext cx="2382036" cy="402921"/>
            <a:chOff x="2505205" y="2016690"/>
            <a:chExt cx="2382036" cy="402921"/>
          </a:xfrm>
        </p:grpSpPr>
        <p:sp>
          <p:nvSpPr>
            <p:cNvPr id="61" name="Rectangle 60">
              <a:extLst>
                <a:ext uri="{FF2B5EF4-FFF2-40B4-BE49-F238E27FC236}">
                  <a16:creationId xmlns:a16="http://schemas.microsoft.com/office/drawing/2014/main" id="{D0327F41-B8F6-6649-BAE1-9741D201DDAA}"/>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2" name="Rectangle 61">
              <a:extLst>
                <a:ext uri="{FF2B5EF4-FFF2-40B4-BE49-F238E27FC236}">
                  <a16:creationId xmlns:a16="http://schemas.microsoft.com/office/drawing/2014/main" id="{011E29E4-D791-794D-9F28-0223F4E09DF8}"/>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3" name="Rectangle 62">
              <a:extLst>
                <a:ext uri="{FF2B5EF4-FFF2-40B4-BE49-F238E27FC236}">
                  <a16:creationId xmlns:a16="http://schemas.microsoft.com/office/drawing/2014/main" id="{CB1B12B2-E2B0-7C4D-BA40-34339E68DA17}"/>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64" name="Rectangle 63">
              <a:extLst>
                <a:ext uri="{FF2B5EF4-FFF2-40B4-BE49-F238E27FC236}">
                  <a16:creationId xmlns:a16="http://schemas.microsoft.com/office/drawing/2014/main" id="{A6F25A48-0F73-9E44-9C67-97D65DB366B2}"/>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65" name="Rectangle 64">
              <a:extLst>
                <a:ext uri="{FF2B5EF4-FFF2-40B4-BE49-F238E27FC236}">
                  <a16:creationId xmlns:a16="http://schemas.microsoft.com/office/drawing/2014/main" id="{999A37A6-0599-5342-AB65-214CFF8E21F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6" name="Group 65">
            <a:extLst>
              <a:ext uri="{FF2B5EF4-FFF2-40B4-BE49-F238E27FC236}">
                <a16:creationId xmlns:a16="http://schemas.microsoft.com/office/drawing/2014/main" id="{FE43EFD9-D95D-2A44-9F8A-58A1B3AA53ED}"/>
              </a:ext>
            </a:extLst>
          </p:cNvPr>
          <p:cNvGrpSpPr/>
          <p:nvPr/>
        </p:nvGrpSpPr>
        <p:grpSpPr>
          <a:xfrm>
            <a:off x="8471924" y="5200803"/>
            <a:ext cx="2382036" cy="402921"/>
            <a:chOff x="2505205" y="2016690"/>
            <a:chExt cx="2382036" cy="402921"/>
          </a:xfrm>
        </p:grpSpPr>
        <p:sp>
          <p:nvSpPr>
            <p:cNvPr id="67" name="Rectangle 66">
              <a:extLst>
                <a:ext uri="{FF2B5EF4-FFF2-40B4-BE49-F238E27FC236}">
                  <a16:creationId xmlns:a16="http://schemas.microsoft.com/office/drawing/2014/main" id="{513BCA6F-1B08-FD4C-BFBA-161B0536E225}"/>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8" name="Rectangle 67">
              <a:extLst>
                <a:ext uri="{FF2B5EF4-FFF2-40B4-BE49-F238E27FC236}">
                  <a16:creationId xmlns:a16="http://schemas.microsoft.com/office/drawing/2014/main" id="{B7B3CA2F-2533-874C-A7EE-CF1AE31D17C4}"/>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9" name="Rectangle 68">
              <a:extLst>
                <a:ext uri="{FF2B5EF4-FFF2-40B4-BE49-F238E27FC236}">
                  <a16:creationId xmlns:a16="http://schemas.microsoft.com/office/drawing/2014/main" id="{D628A526-73C0-DA43-8F7B-B8153ECBCD6E}"/>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0" name="Rectangle 69">
              <a:extLst>
                <a:ext uri="{FF2B5EF4-FFF2-40B4-BE49-F238E27FC236}">
                  <a16:creationId xmlns:a16="http://schemas.microsoft.com/office/drawing/2014/main" id="{FAE884BF-42E2-454F-9B79-D59C6E212C92}"/>
                </a:ext>
              </a:extLst>
            </p:cNvPr>
            <p:cNvSpPr/>
            <p:nvPr/>
          </p:nvSpPr>
          <p:spPr>
            <a:xfrm>
              <a:off x="3937347"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1" name="Rectangle 70">
              <a:extLst>
                <a:ext uri="{FF2B5EF4-FFF2-40B4-BE49-F238E27FC236}">
                  <a16:creationId xmlns:a16="http://schemas.microsoft.com/office/drawing/2014/main" id="{FD50782F-F2B4-7448-8594-1233A130A758}"/>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72" name="Group 71">
            <a:extLst>
              <a:ext uri="{FF2B5EF4-FFF2-40B4-BE49-F238E27FC236}">
                <a16:creationId xmlns:a16="http://schemas.microsoft.com/office/drawing/2014/main" id="{159D431B-4FD9-4B47-BDAA-5EE927AEC8F0}"/>
              </a:ext>
            </a:extLst>
          </p:cNvPr>
          <p:cNvGrpSpPr/>
          <p:nvPr/>
        </p:nvGrpSpPr>
        <p:grpSpPr>
          <a:xfrm>
            <a:off x="8457158" y="4261642"/>
            <a:ext cx="2382036" cy="402921"/>
            <a:chOff x="2505205" y="2016690"/>
            <a:chExt cx="2382036" cy="402921"/>
          </a:xfrm>
        </p:grpSpPr>
        <p:sp>
          <p:nvSpPr>
            <p:cNvPr id="73" name="Rectangle 72">
              <a:extLst>
                <a:ext uri="{FF2B5EF4-FFF2-40B4-BE49-F238E27FC236}">
                  <a16:creationId xmlns:a16="http://schemas.microsoft.com/office/drawing/2014/main" id="{B01737C5-9139-784A-B04D-C519D6DAB5F0}"/>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74" name="Rectangle 73">
              <a:extLst>
                <a:ext uri="{FF2B5EF4-FFF2-40B4-BE49-F238E27FC236}">
                  <a16:creationId xmlns:a16="http://schemas.microsoft.com/office/drawing/2014/main" id="{CC62F724-9F34-9646-B9D4-071BCC5F0017}"/>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75" name="Rectangle 74">
              <a:extLst>
                <a:ext uri="{FF2B5EF4-FFF2-40B4-BE49-F238E27FC236}">
                  <a16:creationId xmlns:a16="http://schemas.microsoft.com/office/drawing/2014/main" id="{49ED4E31-721B-0647-B8D0-464A99EF529C}"/>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6" name="Rectangle 75">
              <a:extLst>
                <a:ext uri="{FF2B5EF4-FFF2-40B4-BE49-F238E27FC236}">
                  <a16:creationId xmlns:a16="http://schemas.microsoft.com/office/drawing/2014/main" id="{D8AB8004-F6FC-2F45-9E95-B61F662B6EC7}"/>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7" name="Rectangle 76">
              <a:extLst>
                <a:ext uri="{FF2B5EF4-FFF2-40B4-BE49-F238E27FC236}">
                  <a16:creationId xmlns:a16="http://schemas.microsoft.com/office/drawing/2014/main" id="{5742FD54-346C-CA42-B102-12AF737F3CCC}"/>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78" name="Group 77">
            <a:extLst>
              <a:ext uri="{FF2B5EF4-FFF2-40B4-BE49-F238E27FC236}">
                <a16:creationId xmlns:a16="http://schemas.microsoft.com/office/drawing/2014/main" id="{D73C4F1B-987B-1647-B91A-1B6BEBBBE5BD}"/>
              </a:ext>
            </a:extLst>
          </p:cNvPr>
          <p:cNvGrpSpPr/>
          <p:nvPr/>
        </p:nvGrpSpPr>
        <p:grpSpPr>
          <a:xfrm>
            <a:off x="8472967" y="6089567"/>
            <a:ext cx="2382036" cy="402921"/>
            <a:chOff x="2505205" y="2016690"/>
            <a:chExt cx="2382036" cy="402921"/>
          </a:xfrm>
        </p:grpSpPr>
        <p:sp>
          <p:nvSpPr>
            <p:cNvPr id="79" name="Rectangle 78">
              <a:extLst>
                <a:ext uri="{FF2B5EF4-FFF2-40B4-BE49-F238E27FC236}">
                  <a16:creationId xmlns:a16="http://schemas.microsoft.com/office/drawing/2014/main" id="{1D121F35-2A3E-EE4E-A90D-E4EC81AE840C}"/>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80" name="Rectangle 79">
              <a:extLst>
                <a:ext uri="{FF2B5EF4-FFF2-40B4-BE49-F238E27FC236}">
                  <a16:creationId xmlns:a16="http://schemas.microsoft.com/office/drawing/2014/main" id="{1AD70D37-1F20-D745-95B2-3A3BFE6CC7D7}"/>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81" name="Rectangle 80">
              <a:extLst>
                <a:ext uri="{FF2B5EF4-FFF2-40B4-BE49-F238E27FC236}">
                  <a16:creationId xmlns:a16="http://schemas.microsoft.com/office/drawing/2014/main" id="{EF21FD23-AFDF-954B-B403-0265F22AD1FB}"/>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82" name="Rectangle 81">
              <a:extLst>
                <a:ext uri="{FF2B5EF4-FFF2-40B4-BE49-F238E27FC236}">
                  <a16:creationId xmlns:a16="http://schemas.microsoft.com/office/drawing/2014/main" id="{0E05B5E5-2E78-B54B-9CA1-9CE88018EEB9}"/>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83" name="Rectangle 82">
              <a:extLst>
                <a:ext uri="{FF2B5EF4-FFF2-40B4-BE49-F238E27FC236}">
                  <a16:creationId xmlns:a16="http://schemas.microsoft.com/office/drawing/2014/main" id="{1EC0040B-FE8C-204A-9271-9FF10B6791A3}"/>
                </a:ext>
              </a:extLst>
            </p:cNvPr>
            <p:cNvSpPr/>
            <p:nvPr/>
          </p:nvSpPr>
          <p:spPr>
            <a:xfrm>
              <a:off x="4411251" y="2016690"/>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84" name="Straight Arrow Connector 83">
            <a:extLst>
              <a:ext uri="{FF2B5EF4-FFF2-40B4-BE49-F238E27FC236}">
                <a16:creationId xmlns:a16="http://schemas.microsoft.com/office/drawing/2014/main" id="{05839F22-760B-3B42-990B-1A5059D79A0F}"/>
              </a:ext>
            </a:extLst>
          </p:cNvPr>
          <p:cNvCxnSpPr>
            <a:cxnSpLocks/>
          </p:cNvCxnSpPr>
          <p:nvPr/>
        </p:nvCxnSpPr>
        <p:spPr>
          <a:xfrm>
            <a:off x="3970751" y="3456866"/>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1E51049A-BDAE-6F4E-9923-91416A311245}"/>
              </a:ext>
            </a:extLst>
          </p:cNvPr>
          <p:cNvCxnSpPr>
            <a:cxnSpLocks/>
          </p:cNvCxnSpPr>
          <p:nvPr/>
        </p:nvCxnSpPr>
        <p:spPr>
          <a:xfrm>
            <a:off x="3986564" y="4411954"/>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6C71B70F-277B-C445-8F84-4FABECE83231}"/>
              </a:ext>
            </a:extLst>
          </p:cNvPr>
          <p:cNvCxnSpPr>
            <a:cxnSpLocks/>
          </p:cNvCxnSpPr>
          <p:nvPr/>
        </p:nvCxnSpPr>
        <p:spPr>
          <a:xfrm>
            <a:off x="3977612" y="523573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4AD1BEA3-886D-1241-85A5-ACDE27443180}"/>
              </a:ext>
            </a:extLst>
          </p:cNvPr>
          <p:cNvCxnSpPr>
            <a:cxnSpLocks/>
          </p:cNvCxnSpPr>
          <p:nvPr/>
        </p:nvCxnSpPr>
        <p:spPr>
          <a:xfrm>
            <a:off x="3993425" y="6190819"/>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643215DE-5638-B141-96CE-8366526C12C0}"/>
              </a:ext>
            </a:extLst>
          </p:cNvPr>
          <p:cNvCxnSpPr/>
          <p:nvPr/>
        </p:nvCxnSpPr>
        <p:spPr>
          <a:xfrm flipH="1">
            <a:off x="6338170" y="276825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90" name="Group 89">
            <a:extLst>
              <a:ext uri="{FF2B5EF4-FFF2-40B4-BE49-F238E27FC236}">
                <a16:creationId xmlns:a16="http://schemas.microsoft.com/office/drawing/2014/main" id="{96D7559B-51AE-8041-AE84-B4DD9C66C5C4}"/>
              </a:ext>
            </a:extLst>
          </p:cNvPr>
          <p:cNvGrpSpPr/>
          <p:nvPr/>
        </p:nvGrpSpPr>
        <p:grpSpPr>
          <a:xfrm>
            <a:off x="1234330" y="2264650"/>
            <a:ext cx="2382036" cy="402921"/>
            <a:chOff x="2505205" y="2016690"/>
            <a:chExt cx="2382036" cy="402921"/>
          </a:xfrm>
        </p:grpSpPr>
        <p:sp>
          <p:nvSpPr>
            <p:cNvPr id="91" name="Rectangle 90">
              <a:extLst>
                <a:ext uri="{FF2B5EF4-FFF2-40B4-BE49-F238E27FC236}">
                  <a16:creationId xmlns:a16="http://schemas.microsoft.com/office/drawing/2014/main" id="{378CC37C-77EC-244D-8146-B9CB64E95D5B}"/>
                </a:ext>
              </a:extLst>
            </p:cNvPr>
            <p:cNvSpPr/>
            <p:nvPr/>
          </p:nvSpPr>
          <p:spPr>
            <a:xfrm>
              <a:off x="2505205" y="2016690"/>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92" name="Rectangle 91">
              <a:extLst>
                <a:ext uri="{FF2B5EF4-FFF2-40B4-BE49-F238E27FC236}">
                  <a16:creationId xmlns:a16="http://schemas.microsoft.com/office/drawing/2014/main" id="{3C7EA0CF-BA79-724C-B58F-6C676384AF00}"/>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3" name="Rectangle 92">
              <a:extLst>
                <a:ext uri="{FF2B5EF4-FFF2-40B4-BE49-F238E27FC236}">
                  <a16:creationId xmlns:a16="http://schemas.microsoft.com/office/drawing/2014/main" id="{CE1A565E-8D36-9B4A-BD46-93A0F3257B21}"/>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94" name="Rectangle 93">
              <a:extLst>
                <a:ext uri="{FF2B5EF4-FFF2-40B4-BE49-F238E27FC236}">
                  <a16:creationId xmlns:a16="http://schemas.microsoft.com/office/drawing/2014/main" id="{B0D6CB8A-7CC7-D04F-97B4-79795625CE2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95" name="Rectangle 94">
              <a:extLst>
                <a:ext uri="{FF2B5EF4-FFF2-40B4-BE49-F238E27FC236}">
                  <a16:creationId xmlns:a16="http://schemas.microsoft.com/office/drawing/2014/main" id="{81475075-B912-F545-9BAF-34505D7CFB4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96" name="Straight Arrow Connector 95">
            <a:extLst>
              <a:ext uri="{FF2B5EF4-FFF2-40B4-BE49-F238E27FC236}">
                <a16:creationId xmlns:a16="http://schemas.microsoft.com/office/drawing/2014/main" id="{0510BCCF-E6CB-2D41-B75F-12BB3601747F}"/>
              </a:ext>
            </a:extLst>
          </p:cNvPr>
          <p:cNvCxnSpPr/>
          <p:nvPr/>
        </p:nvCxnSpPr>
        <p:spPr>
          <a:xfrm flipH="1">
            <a:off x="6338170" y="378712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840543CA-8F53-3E46-A431-BBC0B7D63FA4}"/>
              </a:ext>
            </a:extLst>
          </p:cNvPr>
          <p:cNvCxnSpPr/>
          <p:nvPr/>
        </p:nvCxnSpPr>
        <p:spPr>
          <a:xfrm flipH="1">
            <a:off x="6301999" y="4728214"/>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8" name="Straight Arrow Connector 97">
            <a:extLst>
              <a:ext uri="{FF2B5EF4-FFF2-40B4-BE49-F238E27FC236}">
                <a16:creationId xmlns:a16="http://schemas.microsoft.com/office/drawing/2014/main" id="{12B4DE13-8F8C-8D43-B783-17B1185979FC}"/>
              </a:ext>
            </a:extLst>
          </p:cNvPr>
          <p:cNvCxnSpPr/>
          <p:nvPr/>
        </p:nvCxnSpPr>
        <p:spPr>
          <a:xfrm flipH="1">
            <a:off x="6353983" y="5581847"/>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9" name="5-Point Star 98">
            <a:extLst>
              <a:ext uri="{FF2B5EF4-FFF2-40B4-BE49-F238E27FC236}">
                <a16:creationId xmlns:a16="http://schemas.microsoft.com/office/drawing/2014/main" id="{24C663AA-2DBE-424C-BA41-C5CA184A1B3A}"/>
              </a:ext>
            </a:extLst>
          </p:cNvPr>
          <p:cNvSpPr/>
          <p:nvPr/>
        </p:nvSpPr>
        <p:spPr>
          <a:xfrm>
            <a:off x="5983784" y="2814597"/>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5-Point Star 99">
            <a:extLst>
              <a:ext uri="{FF2B5EF4-FFF2-40B4-BE49-F238E27FC236}">
                <a16:creationId xmlns:a16="http://schemas.microsoft.com/office/drawing/2014/main" id="{AF571454-EC0C-934D-817C-3E38BF5BF952}"/>
              </a:ext>
            </a:extLst>
          </p:cNvPr>
          <p:cNvSpPr/>
          <p:nvPr/>
        </p:nvSpPr>
        <p:spPr>
          <a:xfrm>
            <a:off x="6012499" y="3794012"/>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5-Point Star 100">
            <a:extLst>
              <a:ext uri="{FF2B5EF4-FFF2-40B4-BE49-F238E27FC236}">
                <a16:creationId xmlns:a16="http://schemas.microsoft.com/office/drawing/2014/main" id="{F753C726-2B64-284F-8CA7-E45663261CC2}"/>
              </a:ext>
            </a:extLst>
          </p:cNvPr>
          <p:cNvSpPr/>
          <p:nvPr/>
        </p:nvSpPr>
        <p:spPr>
          <a:xfrm>
            <a:off x="5936294" y="4758215"/>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5-Point Star 101">
            <a:extLst>
              <a:ext uri="{FF2B5EF4-FFF2-40B4-BE49-F238E27FC236}">
                <a16:creationId xmlns:a16="http://schemas.microsoft.com/office/drawing/2014/main" id="{7D298F7E-CC12-0B4B-9BA9-E3D059DAE74C}"/>
              </a:ext>
            </a:extLst>
          </p:cNvPr>
          <p:cNvSpPr/>
          <p:nvPr/>
        </p:nvSpPr>
        <p:spPr>
          <a:xfrm>
            <a:off x="6028308" y="5625309"/>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BB648D-987D-AA46-9C5D-0BF3A70375BE}"/>
              </a:ext>
            </a:extLst>
          </p:cNvPr>
          <p:cNvSpPr/>
          <p:nvPr/>
        </p:nvSpPr>
        <p:spPr>
          <a:xfrm>
            <a:off x="5443086" y="2029374"/>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09" name="Rectangle 108">
            <a:extLst>
              <a:ext uri="{FF2B5EF4-FFF2-40B4-BE49-F238E27FC236}">
                <a16:creationId xmlns:a16="http://schemas.microsoft.com/office/drawing/2014/main" id="{567E118C-B6F8-3C43-A32D-E7D63C6F9596}"/>
              </a:ext>
            </a:extLst>
          </p:cNvPr>
          <p:cNvSpPr/>
          <p:nvPr/>
        </p:nvSpPr>
        <p:spPr>
          <a:xfrm>
            <a:off x="5458735" y="306896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6" name="Rectangle 115">
            <a:extLst>
              <a:ext uri="{FF2B5EF4-FFF2-40B4-BE49-F238E27FC236}">
                <a16:creationId xmlns:a16="http://schemas.microsoft.com/office/drawing/2014/main" id="{F6988E6C-0338-EB42-8C22-D6184ACFEAF9}"/>
              </a:ext>
            </a:extLst>
          </p:cNvPr>
          <p:cNvSpPr/>
          <p:nvPr/>
        </p:nvSpPr>
        <p:spPr>
          <a:xfrm>
            <a:off x="5433018" y="4013741"/>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7" name="Rectangle 116">
            <a:extLst>
              <a:ext uri="{FF2B5EF4-FFF2-40B4-BE49-F238E27FC236}">
                <a16:creationId xmlns:a16="http://schemas.microsoft.com/office/drawing/2014/main" id="{F67EFBA3-BED3-404F-8418-4344829969FB}"/>
              </a:ext>
            </a:extLst>
          </p:cNvPr>
          <p:cNvSpPr/>
          <p:nvPr/>
        </p:nvSpPr>
        <p:spPr>
          <a:xfrm>
            <a:off x="5409310" y="482790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18" name="Rectangle 117">
            <a:extLst>
              <a:ext uri="{FF2B5EF4-FFF2-40B4-BE49-F238E27FC236}">
                <a16:creationId xmlns:a16="http://schemas.microsoft.com/office/drawing/2014/main" id="{2245CB6B-E1D3-4F40-84C8-896923FEFEBD}"/>
              </a:ext>
            </a:extLst>
          </p:cNvPr>
          <p:cNvSpPr/>
          <p:nvPr/>
        </p:nvSpPr>
        <p:spPr>
          <a:xfrm>
            <a:off x="5430406" y="5789986"/>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19" name="TextBox 118">
            <a:extLst>
              <a:ext uri="{FF2B5EF4-FFF2-40B4-BE49-F238E27FC236}">
                <a16:creationId xmlns:a16="http://schemas.microsoft.com/office/drawing/2014/main" id="{38A497C9-EF51-864B-8E1E-862EA7E1B980}"/>
              </a:ext>
            </a:extLst>
          </p:cNvPr>
          <p:cNvSpPr txBox="1"/>
          <p:nvPr/>
        </p:nvSpPr>
        <p:spPr>
          <a:xfrm>
            <a:off x="-76428" y="5404382"/>
            <a:ext cx="1433406" cy="523220"/>
          </a:xfrm>
          <a:prstGeom prst="rect">
            <a:avLst/>
          </a:prstGeom>
          <a:noFill/>
        </p:spPr>
        <p:txBody>
          <a:bodyPr wrap="none" rtlCol="0">
            <a:spAutoFit/>
          </a:bodyPr>
          <a:lstStyle/>
          <a:p>
            <a:r>
              <a:rPr lang="en-US" sz="2800" b="1" dirty="0">
                <a:solidFill>
                  <a:srgbClr val="FF0000"/>
                </a:solidFill>
              </a:rPr>
              <a:t>Timeout</a:t>
            </a:r>
          </a:p>
        </p:txBody>
      </p:sp>
    </p:spTree>
    <p:extLst>
      <p:ext uri="{BB962C8B-B14F-4D97-AF65-F5344CB8AC3E}">
        <p14:creationId xmlns:p14="http://schemas.microsoft.com/office/powerpoint/2010/main" val="4116907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03D29DF-97B1-5E48-BCD8-A6380F9B9922}"/>
              </a:ext>
            </a:extLst>
          </p:cNvPr>
          <p:cNvSpPr/>
          <p:nvPr/>
        </p:nvSpPr>
        <p:spPr>
          <a:xfrm>
            <a:off x="8934376" y="3191174"/>
            <a:ext cx="47770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4EDD0FF-5800-6848-863C-B76E465A060A}"/>
              </a:ext>
            </a:extLst>
          </p:cNvPr>
          <p:cNvSpPr/>
          <p:nvPr/>
        </p:nvSpPr>
        <p:spPr>
          <a:xfrm>
            <a:off x="9425117" y="4144963"/>
            <a:ext cx="47770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97B42B8-7942-4544-A5F2-45100E1F2AEE}"/>
              </a:ext>
            </a:extLst>
          </p:cNvPr>
          <p:cNvSpPr/>
          <p:nvPr/>
        </p:nvSpPr>
        <p:spPr>
          <a:xfrm>
            <a:off x="9903208" y="5077089"/>
            <a:ext cx="47770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BC7CE3F-C4D5-BE48-BA95-16D2DE7115DF}"/>
              </a:ext>
            </a:extLst>
          </p:cNvPr>
          <p:cNvSpPr/>
          <p:nvPr/>
        </p:nvSpPr>
        <p:spPr>
          <a:xfrm>
            <a:off x="8422189" y="2261413"/>
            <a:ext cx="47770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5751201-A350-CA4E-AD56-302EB3F6992E}"/>
              </a:ext>
            </a:extLst>
          </p:cNvPr>
          <p:cNvSpPr/>
          <p:nvPr/>
        </p:nvSpPr>
        <p:spPr>
          <a:xfrm>
            <a:off x="1223898" y="3039207"/>
            <a:ext cx="1451301"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5A8F438-57F0-C74A-813D-8F08861CB6E3}"/>
              </a:ext>
            </a:extLst>
          </p:cNvPr>
          <p:cNvSpPr/>
          <p:nvPr/>
        </p:nvSpPr>
        <p:spPr>
          <a:xfrm>
            <a:off x="1200436" y="3991472"/>
            <a:ext cx="1443367"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22C85C7-C457-DA42-A640-D9B1067BCFE7}"/>
              </a:ext>
            </a:extLst>
          </p:cNvPr>
          <p:cNvSpPr/>
          <p:nvPr/>
        </p:nvSpPr>
        <p:spPr>
          <a:xfrm>
            <a:off x="1214111" y="4909119"/>
            <a:ext cx="1467949"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2EC206C-8336-CA4D-88C2-DB5EFCB59D19}"/>
              </a:ext>
            </a:extLst>
          </p:cNvPr>
          <p:cNvSpPr/>
          <p:nvPr/>
        </p:nvSpPr>
        <p:spPr>
          <a:xfrm>
            <a:off x="1233287" y="2172052"/>
            <a:ext cx="1457721"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a:xfrm>
            <a:off x="356839" y="1137424"/>
            <a:ext cx="11552663" cy="628746"/>
          </a:xfrm>
        </p:spPr>
        <p:txBody>
          <a:bodyPr/>
          <a:lstStyle/>
          <a:p>
            <a:r>
              <a:rPr lang="en-US" b="1" dirty="0"/>
              <a:t>Let MAX_SEQ = 3, Window Size = 3</a:t>
            </a:r>
          </a:p>
          <a:p>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Go Back N ARQ – A Bound on Window Size</a:t>
            </a:r>
          </a:p>
        </p:txBody>
      </p:sp>
      <p:cxnSp>
        <p:nvCxnSpPr>
          <p:cNvPr id="11" name="Straight Arrow Connector 10">
            <a:extLst>
              <a:ext uri="{FF2B5EF4-FFF2-40B4-BE49-F238E27FC236}">
                <a16:creationId xmlns:a16="http://schemas.microsoft.com/office/drawing/2014/main" id="{AE2C8309-B7DF-674F-A210-9EC9B9E7C51E}"/>
              </a:ext>
            </a:extLst>
          </p:cNvPr>
          <p:cNvCxnSpPr>
            <a:cxnSpLocks/>
          </p:cNvCxnSpPr>
          <p:nvPr/>
        </p:nvCxnSpPr>
        <p:spPr>
          <a:xfrm>
            <a:off x="3970751" y="2197104"/>
            <a:ext cx="0" cy="46608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2C3ACCB-AF8A-FC4B-86A1-F53F507836FF}"/>
              </a:ext>
            </a:extLst>
          </p:cNvPr>
          <p:cNvCxnSpPr>
            <a:cxnSpLocks/>
          </p:cNvCxnSpPr>
          <p:nvPr/>
        </p:nvCxnSpPr>
        <p:spPr>
          <a:xfrm>
            <a:off x="8131480" y="2043830"/>
            <a:ext cx="0" cy="481417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1D60F6B-8DF3-D94D-B33E-482122C11FCA}"/>
              </a:ext>
            </a:extLst>
          </p:cNvPr>
          <p:cNvCxnSpPr>
            <a:cxnSpLocks/>
          </p:cNvCxnSpPr>
          <p:nvPr/>
        </p:nvCxnSpPr>
        <p:spPr>
          <a:xfrm>
            <a:off x="3970751" y="245510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15" name="Group 14">
            <a:extLst>
              <a:ext uri="{FF2B5EF4-FFF2-40B4-BE49-F238E27FC236}">
                <a16:creationId xmlns:a16="http://schemas.microsoft.com/office/drawing/2014/main" id="{B2A9415A-B14E-C14A-A2A0-9999FD57B296}"/>
              </a:ext>
            </a:extLst>
          </p:cNvPr>
          <p:cNvGrpSpPr/>
          <p:nvPr/>
        </p:nvGrpSpPr>
        <p:grpSpPr>
          <a:xfrm>
            <a:off x="8423905" y="2367418"/>
            <a:ext cx="2382036" cy="402921"/>
            <a:chOff x="2505205" y="2016690"/>
            <a:chExt cx="2382036" cy="402921"/>
          </a:xfrm>
        </p:grpSpPr>
        <p:sp>
          <p:nvSpPr>
            <p:cNvPr id="16" name="Rectangle 15">
              <a:extLst>
                <a:ext uri="{FF2B5EF4-FFF2-40B4-BE49-F238E27FC236}">
                  <a16:creationId xmlns:a16="http://schemas.microsoft.com/office/drawing/2014/main" id="{34D1B25D-3C52-C746-AC38-6C442DD5F6C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7" name="Rectangle 16">
              <a:extLst>
                <a:ext uri="{FF2B5EF4-FFF2-40B4-BE49-F238E27FC236}">
                  <a16:creationId xmlns:a16="http://schemas.microsoft.com/office/drawing/2014/main" id="{2C902317-2370-3343-8A3E-E6C20C59C9D6}"/>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8" name="Rectangle 17">
              <a:extLst>
                <a:ext uri="{FF2B5EF4-FFF2-40B4-BE49-F238E27FC236}">
                  <a16:creationId xmlns:a16="http://schemas.microsoft.com/office/drawing/2014/main" id="{49D4F1C8-B493-EE45-B13F-A67318C6E0C8}"/>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9" name="Rectangle 18">
              <a:extLst>
                <a:ext uri="{FF2B5EF4-FFF2-40B4-BE49-F238E27FC236}">
                  <a16:creationId xmlns:a16="http://schemas.microsoft.com/office/drawing/2014/main" id="{A97E4103-3C1C-8447-BD1C-7C6952A99CF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0" name="Rectangle 19">
              <a:extLst>
                <a:ext uri="{FF2B5EF4-FFF2-40B4-BE49-F238E27FC236}">
                  <a16:creationId xmlns:a16="http://schemas.microsoft.com/office/drawing/2014/main" id="{101EE82C-36FE-694C-AB98-9F7F9856681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21" name="Group 20">
            <a:extLst>
              <a:ext uri="{FF2B5EF4-FFF2-40B4-BE49-F238E27FC236}">
                <a16:creationId xmlns:a16="http://schemas.microsoft.com/office/drawing/2014/main" id="{54A10E63-A2A7-5B48-9D13-E1A331D2B32F}"/>
              </a:ext>
            </a:extLst>
          </p:cNvPr>
          <p:cNvGrpSpPr/>
          <p:nvPr/>
        </p:nvGrpSpPr>
        <p:grpSpPr>
          <a:xfrm>
            <a:off x="1234330" y="3140125"/>
            <a:ext cx="2382036" cy="402921"/>
            <a:chOff x="2505205" y="2016690"/>
            <a:chExt cx="2382036" cy="402921"/>
          </a:xfrm>
        </p:grpSpPr>
        <p:sp>
          <p:nvSpPr>
            <p:cNvPr id="22" name="Rectangle 21">
              <a:extLst>
                <a:ext uri="{FF2B5EF4-FFF2-40B4-BE49-F238E27FC236}">
                  <a16:creationId xmlns:a16="http://schemas.microsoft.com/office/drawing/2014/main" id="{A7B15C16-62B1-6645-97B7-7FC08023CC78}"/>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23" name="Rectangle 22">
              <a:extLst>
                <a:ext uri="{FF2B5EF4-FFF2-40B4-BE49-F238E27FC236}">
                  <a16:creationId xmlns:a16="http://schemas.microsoft.com/office/drawing/2014/main" id="{ACFD682E-87ED-6140-B7C5-FE9E59AC44F7}"/>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4" name="Rectangle 23">
              <a:extLst>
                <a:ext uri="{FF2B5EF4-FFF2-40B4-BE49-F238E27FC236}">
                  <a16:creationId xmlns:a16="http://schemas.microsoft.com/office/drawing/2014/main" id="{520A00A5-1E11-9A40-8135-9B127BCD6903}"/>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5" name="Rectangle 24">
              <a:extLst>
                <a:ext uri="{FF2B5EF4-FFF2-40B4-BE49-F238E27FC236}">
                  <a16:creationId xmlns:a16="http://schemas.microsoft.com/office/drawing/2014/main" id="{59AA6EDA-8C79-0445-8471-786E2313D399}"/>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6" name="Rectangle 25">
              <a:extLst>
                <a:ext uri="{FF2B5EF4-FFF2-40B4-BE49-F238E27FC236}">
                  <a16:creationId xmlns:a16="http://schemas.microsoft.com/office/drawing/2014/main" id="{37ADDC03-6DE6-3445-BC7D-A553ADB200A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3" name="Group 32">
            <a:extLst>
              <a:ext uri="{FF2B5EF4-FFF2-40B4-BE49-F238E27FC236}">
                <a16:creationId xmlns:a16="http://schemas.microsoft.com/office/drawing/2014/main" id="{D5937301-E410-0140-8AF5-C8D4165BF24A}"/>
              </a:ext>
            </a:extLst>
          </p:cNvPr>
          <p:cNvGrpSpPr/>
          <p:nvPr/>
        </p:nvGrpSpPr>
        <p:grpSpPr>
          <a:xfrm>
            <a:off x="1233287" y="5026483"/>
            <a:ext cx="2382036" cy="402921"/>
            <a:chOff x="2505205" y="2016690"/>
            <a:chExt cx="2382036" cy="402921"/>
          </a:xfrm>
        </p:grpSpPr>
        <p:sp>
          <p:nvSpPr>
            <p:cNvPr id="34" name="Rectangle 33">
              <a:extLst>
                <a:ext uri="{FF2B5EF4-FFF2-40B4-BE49-F238E27FC236}">
                  <a16:creationId xmlns:a16="http://schemas.microsoft.com/office/drawing/2014/main" id="{AED06B2A-F536-4644-82EC-1481FF38635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35" name="Rectangle 34">
              <a:extLst>
                <a:ext uri="{FF2B5EF4-FFF2-40B4-BE49-F238E27FC236}">
                  <a16:creationId xmlns:a16="http://schemas.microsoft.com/office/drawing/2014/main" id="{471AFD18-1F33-294C-9AE0-11BEBFBDE8A6}"/>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36" name="Rectangle 35">
              <a:extLst>
                <a:ext uri="{FF2B5EF4-FFF2-40B4-BE49-F238E27FC236}">
                  <a16:creationId xmlns:a16="http://schemas.microsoft.com/office/drawing/2014/main" id="{D4FF770C-EFBB-B748-962E-8D18AB17D851}"/>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37" name="Rectangle 36">
              <a:extLst>
                <a:ext uri="{FF2B5EF4-FFF2-40B4-BE49-F238E27FC236}">
                  <a16:creationId xmlns:a16="http://schemas.microsoft.com/office/drawing/2014/main" id="{541CA433-A5BB-B148-98C8-C42D6352C075}"/>
                </a:ext>
              </a:extLst>
            </p:cNvPr>
            <p:cNvSpPr/>
            <p:nvPr/>
          </p:nvSpPr>
          <p:spPr>
            <a:xfrm>
              <a:off x="3937347" y="2018778"/>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38" name="Rectangle 37">
              <a:extLst>
                <a:ext uri="{FF2B5EF4-FFF2-40B4-BE49-F238E27FC236}">
                  <a16:creationId xmlns:a16="http://schemas.microsoft.com/office/drawing/2014/main" id="{B86A2037-0AD2-CE4A-A6F3-568AD6849B53}"/>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9" name="Group 38">
            <a:extLst>
              <a:ext uri="{FF2B5EF4-FFF2-40B4-BE49-F238E27FC236}">
                <a16:creationId xmlns:a16="http://schemas.microsoft.com/office/drawing/2014/main" id="{423F4EBF-587C-D54E-AAAF-5EE98DEB5E3E}"/>
              </a:ext>
            </a:extLst>
          </p:cNvPr>
          <p:cNvGrpSpPr/>
          <p:nvPr/>
        </p:nvGrpSpPr>
        <p:grpSpPr>
          <a:xfrm>
            <a:off x="1218521" y="4087322"/>
            <a:ext cx="2382036" cy="402921"/>
            <a:chOff x="2505205" y="2016690"/>
            <a:chExt cx="2382036" cy="402921"/>
          </a:xfrm>
        </p:grpSpPr>
        <p:sp>
          <p:nvSpPr>
            <p:cNvPr id="40" name="Rectangle 39">
              <a:extLst>
                <a:ext uri="{FF2B5EF4-FFF2-40B4-BE49-F238E27FC236}">
                  <a16:creationId xmlns:a16="http://schemas.microsoft.com/office/drawing/2014/main" id="{7DC4F350-610A-E840-9E3C-E96CD5E2C0ED}"/>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41" name="Rectangle 40">
              <a:extLst>
                <a:ext uri="{FF2B5EF4-FFF2-40B4-BE49-F238E27FC236}">
                  <a16:creationId xmlns:a16="http://schemas.microsoft.com/office/drawing/2014/main" id="{2D9DFBCD-6545-574A-AA03-D05CFDA4D99A}"/>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2" name="Rectangle 41">
              <a:extLst>
                <a:ext uri="{FF2B5EF4-FFF2-40B4-BE49-F238E27FC236}">
                  <a16:creationId xmlns:a16="http://schemas.microsoft.com/office/drawing/2014/main" id="{66D47B46-4AF9-8344-93DC-58A1742E36C3}"/>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43" name="Rectangle 42">
              <a:extLst>
                <a:ext uri="{FF2B5EF4-FFF2-40B4-BE49-F238E27FC236}">
                  <a16:creationId xmlns:a16="http://schemas.microsoft.com/office/drawing/2014/main" id="{7F54E8F1-7729-CC42-ABD2-EF6741B6C05D}"/>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44" name="Rectangle 43">
              <a:extLst>
                <a:ext uri="{FF2B5EF4-FFF2-40B4-BE49-F238E27FC236}">
                  <a16:creationId xmlns:a16="http://schemas.microsoft.com/office/drawing/2014/main" id="{0DBA7B81-840A-4744-8251-885CDE13E48A}"/>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0" name="Group 59">
            <a:extLst>
              <a:ext uri="{FF2B5EF4-FFF2-40B4-BE49-F238E27FC236}">
                <a16:creationId xmlns:a16="http://schemas.microsoft.com/office/drawing/2014/main" id="{86AFB063-94CF-F54B-9049-961ECF3E3335}"/>
              </a:ext>
            </a:extLst>
          </p:cNvPr>
          <p:cNvGrpSpPr/>
          <p:nvPr/>
        </p:nvGrpSpPr>
        <p:grpSpPr>
          <a:xfrm>
            <a:off x="8472967" y="3314445"/>
            <a:ext cx="2382036" cy="402921"/>
            <a:chOff x="2505205" y="2016690"/>
            <a:chExt cx="2382036" cy="402921"/>
          </a:xfrm>
        </p:grpSpPr>
        <p:sp>
          <p:nvSpPr>
            <p:cNvPr id="61" name="Rectangle 60">
              <a:extLst>
                <a:ext uri="{FF2B5EF4-FFF2-40B4-BE49-F238E27FC236}">
                  <a16:creationId xmlns:a16="http://schemas.microsoft.com/office/drawing/2014/main" id="{D0327F41-B8F6-6649-BAE1-9741D201DDAA}"/>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2" name="Rectangle 61">
              <a:extLst>
                <a:ext uri="{FF2B5EF4-FFF2-40B4-BE49-F238E27FC236}">
                  <a16:creationId xmlns:a16="http://schemas.microsoft.com/office/drawing/2014/main" id="{011E29E4-D791-794D-9F28-0223F4E09DF8}"/>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3" name="Rectangle 62">
              <a:extLst>
                <a:ext uri="{FF2B5EF4-FFF2-40B4-BE49-F238E27FC236}">
                  <a16:creationId xmlns:a16="http://schemas.microsoft.com/office/drawing/2014/main" id="{CB1B12B2-E2B0-7C4D-BA40-34339E68DA17}"/>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64" name="Rectangle 63">
              <a:extLst>
                <a:ext uri="{FF2B5EF4-FFF2-40B4-BE49-F238E27FC236}">
                  <a16:creationId xmlns:a16="http://schemas.microsoft.com/office/drawing/2014/main" id="{A6F25A48-0F73-9E44-9C67-97D65DB366B2}"/>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65" name="Rectangle 64">
              <a:extLst>
                <a:ext uri="{FF2B5EF4-FFF2-40B4-BE49-F238E27FC236}">
                  <a16:creationId xmlns:a16="http://schemas.microsoft.com/office/drawing/2014/main" id="{999A37A6-0599-5342-AB65-214CFF8E21F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6" name="Group 65">
            <a:extLst>
              <a:ext uri="{FF2B5EF4-FFF2-40B4-BE49-F238E27FC236}">
                <a16:creationId xmlns:a16="http://schemas.microsoft.com/office/drawing/2014/main" id="{FE43EFD9-D95D-2A44-9F8A-58A1B3AA53ED}"/>
              </a:ext>
            </a:extLst>
          </p:cNvPr>
          <p:cNvGrpSpPr/>
          <p:nvPr/>
        </p:nvGrpSpPr>
        <p:grpSpPr>
          <a:xfrm>
            <a:off x="8471924" y="5200803"/>
            <a:ext cx="2382036" cy="402921"/>
            <a:chOff x="2505205" y="2016690"/>
            <a:chExt cx="2382036" cy="402921"/>
          </a:xfrm>
        </p:grpSpPr>
        <p:sp>
          <p:nvSpPr>
            <p:cNvPr id="67" name="Rectangle 66">
              <a:extLst>
                <a:ext uri="{FF2B5EF4-FFF2-40B4-BE49-F238E27FC236}">
                  <a16:creationId xmlns:a16="http://schemas.microsoft.com/office/drawing/2014/main" id="{513BCA6F-1B08-FD4C-BFBA-161B0536E225}"/>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8" name="Rectangle 67">
              <a:extLst>
                <a:ext uri="{FF2B5EF4-FFF2-40B4-BE49-F238E27FC236}">
                  <a16:creationId xmlns:a16="http://schemas.microsoft.com/office/drawing/2014/main" id="{B7B3CA2F-2533-874C-A7EE-CF1AE31D17C4}"/>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9" name="Rectangle 68">
              <a:extLst>
                <a:ext uri="{FF2B5EF4-FFF2-40B4-BE49-F238E27FC236}">
                  <a16:creationId xmlns:a16="http://schemas.microsoft.com/office/drawing/2014/main" id="{D628A526-73C0-DA43-8F7B-B8153ECBCD6E}"/>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0" name="Rectangle 69">
              <a:extLst>
                <a:ext uri="{FF2B5EF4-FFF2-40B4-BE49-F238E27FC236}">
                  <a16:creationId xmlns:a16="http://schemas.microsoft.com/office/drawing/2014/main" id="{FAE884BF-42E2-454F-9B79-D59C6E212C92}"/>
                </a:ext>
              </a:extLst>
            </p:cNvPr>
            <p:cNvSpPr/>
            <p:nvPr/>
          </p:nvSpPr>
          <p:spPr>
            <a:xfrm>
              <a:off x="3937347" y="2018778"/>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1" name="Rectangle 70">
              <a:extLst>
                <a:ext uri="{FF2B5EF4-FFF2-40B4-BE49-F238E27FC236}">
                  <a16:creationId xmlns:a16="http://schemas.microsoft.com/office/drawing/2014/main" id="{FD50782F-F2B4-7448-8594-1233A130A758}"/>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72" name="Group 71">
            <a:extLst>
              <a:ext uri="{FF2B5EF4-FFF2-40B4-BE49-F238E27FC236}">
                <a16:creationId xmlns:a16="http://schemas.microsoft.com/office/drawing/2014/main" id="{159D431B-4FD9-4B47-BDAA-5EE927AEC8F0}"/>
              </a:ext>
            </a:extLst>
          </p:cNvPr>
          <p:cNvGrpSpPr/>
          <p:nvPr/>
        </p:nvGrpSpPr>
        <p:grpSpPr>
          <a:xfrm>
            <a:off x="8457158" y="4261642"/>
            <a:ext cx="2382036" cy="402921"/>
            <a:chOff x="2505205" y="2016690"/>
            <a:chExt cx="2382036" cy="402921"/>
          </a:xfrm>
        </p:grpSpPr>
        <p:sp>
          <p:nvSpPr>
            <p:cNvPr id="73" name="Rectangle 72">
              <a:extLst>
                <a:ext uri="{FF2B5EF4-FFF2-40B4-BE49-F238E27FC236}">
                  <a16:creationId xmlns:a16="http://schemas.microsoft.com/office/drawing/2014/main" id="{B01737C5-9139-784A-B04D-C519D6DAB5F0}"/>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74" name="Rectangle 73">
              <a:extLst>
                <a:ext uri="{FF2B5EF4-FFF2-40B4-BE49-F238E27FC236}">
                  <a16:creationId xmlns:a16="http://schemas.microsoft.com/office/drawing/2014/main" id="{CC62F724-9F34-9646-B9D4-071BCC5F0017}"/>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75" name="Rectangle 74">
              <a:extLst>
                <a:ext uri="{FF2B5EF4-FFF2-40B4-BE49-F238E27FC236}">
                  <a16:creationId xmlns:a16="http://schemas.microsoft.com/office/drawing/2014/main" id="{49ED4E31-721B-0647-B8D0-464A99EF529C}"/>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6" name="Rectangle 75">
              <a:extLst>
                <a:ext uri="{FF2B5EF4-FFF2-40B4-BE49-F238E27FC236}">
                  <a16:creationId xmlns:a16="http://schemas.microsoft.com/office/drawing/2014/main" id="{D8AB8004-F6FC-2F45-9E95-B61F662B6EC7}"/>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7" name="Rectangle 76">
              <a:extLst>
                <a:ext uri="{FF2B5EF4-FFF2-40B4-BE49-F238E27FC236}">
                  <a16:creationId xmlns:a16="http://schemas.microsoft.com/office/drawing/2014/main" id="{5742FD54-346C-CA42-B102-12AF737F3CCC}"/>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84" name="Straight Arrow Connector 83">
            <a:extLst>
              <a:ext uri="{FF2B5EF4-FFF2-40B4-BE49-F238E27FC236}">
                <a16:creationId xmlns:a16="http://schemas.microsoft.com/office/drawing/2014/main" id="{05839F22-760B-3B42-990B-1A5059D79A0F}"/>
              </a:ext>
            </a:extLst>
          </p:cNvPr>
          <p:cNvCxnSpPr>
            <a:cxnSpLocks/>
          </p:cNvCxnSpPr>
          <p:nvPr/>
        </p:nvCxnSpPr>
        <p:spPr>
          <a:xfrm>
            <a:off x="3970751" y="3456866"/>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1E51049A-BDAE-6F4E-9923-91416A311245}"/>
              </a:ext>
            </a:extLst>
          </p:cNvPr>
          <p:cNvCxnSpPr>
            <a:cxnSpLocks/>
          </p:cNvCxnSpPr>
          <p:nvPr/>
        </p:nvCxnSpPr>
        <p:spPr>
          <a:xfrm>
            <a:off x="3986564" y="4411954"/>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6C71B70F-277B-C445-8F84-4FABECE83231}"/>
              </a:ext>
            </a:extLst>
          </p:cNvPr>
          <p:cNvCxnSpPr>
            <a:cxnSpLocks/>
          </p:cNvCxnSpPr>
          <p:nvPr/>
        </p:nvCxnSpPr>
        <p:spPr>
          <a:xfrm>
            <a:off x="3977612" y="523573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643215DE-5638-B141-96CE-8366526C12C0}"/>
              </a:ext>
            </a:extLst>
          </p:cNvPr>
          <p:cNvCxnSpPr/>
          <p:nvPr/>
        </p:nvCxnSpPr>
        <p:spPr>
          <a:xfrm flipH="1">
            <a:off x="6338170" y="276825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90" name="Group 89">
            <a:extLst>
              <a:ext uri="{FF2B5EF4-FFF2-40B4-BE49-F238E27FC236}">
                <a16:creationId xmlns:a16="http://schemas.microsoft.com/office/drawing/2014/main" id="{96D7559B-51AE-8041-AE84-B4DD9C66C5C4}"/>
              </a:ext>
            </a:extLst>
          </p:cNvPr>
          <p:cNvGrpSpPr/>
          <p:nvPr/>
        </p:nvGrpSpPr>
        <p:grpSpPr>
          <a:xfrm>
            <a:off x="1234330" y="2264650"/>
            <a:ext cx="2382036" cy="402921"/>
            <a:chOff x="2505205" y="2016690"/>
            <a:chExt cx="2382036" cy="402921"/>
          </a:xfrm>
        </p:grpSpPr>
        <p:sp>
          <p:nvSpPr>
            <p:cNvPr id="91" name="Rectangle 90">
              <a:extLst>
                <a:ext uri="{FF2B5EF4-FFF2-40B4-BE49-F238E27FC236}">
                  <a16:creationId xmlns:a16="http://schemas.microsoft.com/office/drawing/2014/main" id="{378CC37C-77EC-244D-8146-B9CB64E95D5B}"/>
                </a:ext>
              </a:extLst>
            </p:cNvPr>
            <p:cNvSpPr/>
            <p:nvPr/>
          </p:nvSpPr>
          <p:spPr>
            <a:xfrm>
              <a:off x="2505205" y="2016690"/>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92" name="Rectangle 91">
              <a:extLst>
                <a:ext uri="{FF2B5EF4-FFF2-40B4-BE49-F238E27FC236}">
                  <a16:creationId xmlns:a16="http://schemas.microsoft.com/office/drawing/2014/main" id="{3C7EA0CF-BA79-724C-B58F-6C676384AF00}"/>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3" name="Rectangle 92">
              <a:extLst>
                <a:ext uri="{FF2B5EF4-FFF2-40B4-BE49-F238E27FC236}">
                  <a16:creationId xmlns:a16="http://schemas.microsoft.com/office/drawing/2014/main" id="{CE1A565E-8D36-9B4A-BD46-93A0F3257B21}"/>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94" name="Rectangle 93">
              <a:extLst>
                <a:ext uri="{FF2B5EF4-FFF2-40B4-BE49-F238E27FC236}">
                  <a16:creationId xmlns:a16="http://schemas.microsoft.com/office/drawing/2014/main" id="{B0D6CB8A-7CC7-D04F-97B4-79795625CE2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95" name="Rectangle 94">
              <a:extLst>
                <a:ext uri="{FF2B5EF4-FFF2-40B4-BE49-F238E27FC236}">
                  <a16:creationId xmlns:a16="http://schemas.microsoft.com/office/drawing/2014/main" id="{81475075-B912-F545-9BAF-34505D7CFB4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96" name="Straight Arrow Connector 95">
            <a:extLst>
              <a:ext uri="{FF2B5EF4-FFF2-40B4-BE49-F238E27FC236}">
                <a16:creationId xmlns:a16="http://schemas.microsoft.com/office/drawing/2014/main" id="{0510BCCF-E6CB-2D41-B75F-12BB3601747F}"/>
              </a:ext>
            </a:extLst>
          </p:cNvPr>
          <p:cNvCxnSpPr/>
          <p:nvPr/>
        </p:nvCxnSpPr>
        <p:spPr>
          <a:xfrm flipH="1">
            <a:off x="6338170" y="378712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840543CA-8F53-3E46-A431-BBC0B7D63FA4}"/>
              </a:ext>
            </a:extLst>
          </p:cNvPr>
          <p:cNvCxnSpPr/>
          <p:nvPr/>
        </p:nvCxnSpPr>
        <p:spPr>
          <a:xfrm flipH="1">
            <a:off x="6301999" y="4728214"/>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9" name="5-Point Star 98">
            <a:extLst>
              <a:ext uri="{FF2B5EF4-FFF2-40B4-BE49-F238E27FC236}">
                <a16:creationId xmlns:a16="http://schemas.microsoft.com/office/drawing/2014/main" id="{24C663AA-2DBE-424C-BA41-C5CA184A1B3A}"/>
              </a:ext>
            </a:extLst>
          </p:cNvPr>
          <p:cNvSpPr/>
          <p:nvPr/>
        </p:nvSpPr>
        <p:spPr>
          <a:xfrm>
            <a:off x="5983784" y="2814597"/>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5-Point Star 99">
            <a:extLst>
              <a:ext uri="{FF2B5EF4-FFF2-40B4-BE49-F238E27FC236}">
                <a16:creationId xmlns:a16="http://schemas.microsoft.com/office/drawing/2014/main" id="{AF571454-EC0C-934D-817C-3E38BF5BF952}"/>
              </a:ext>
            </a:extLst>
          </p:cNvPr>
          <p:cNvSpPr/>
          <p:nvPr/>
        </p:nvSpPr>
        <p:spPr>
          <a:xfrm>
            <a:off x="6012499" y="3794012"/>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5-Point Star 100">
            <a:extLst>
              <a:ext uri="{FF2B5EF4-FFF2-40B4-BE49-F238E27FC236}">
                <a16:creationId xmlns:a16="http://schemas.microsoft.com/office/drawing/2014/main" id="{F753C726-2B64-284F-8CA7-E45663261CC2}"/>
              </a:ext>
            </a:extLst>
          </p:cNvPr>
          <p:cNvSpPr/>
          <p:nvPr/>
        </p:nvSpPr>
        <p:spPr>
          <a:xfrm>
            <a:off x="5936294" y="4758215"/>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BB648D-987D-AA46-9C5D-0BF3A70375BE}"/>
              </a:ext>
            </a:extLst>
          </p:cNvPr>
          <p:cNvSpPr/>
          <p:nvPr/>
        </p:nvSpPr>
        <p:spPr>
          <a:xfrm>
            <a:off x="5443086" y="2029374"/>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09" name="Rectangle 108">
            <a:extLst>
              <a:ext uri="{FF2B5EF4-FFF2-40B4-BE49-F238E27FC236}">
                <a16:creationId xmlns:a16="http://schemas.microsoft.com/office/drawing/2014/main" id="{567E118C-B6F8-3C43-A32D-E7D63C6F9596}"/>
              </a:ext>
            </a:extLst>
          </p:cNvPr>
          <p:cNvSpPr/>
          <p:nvPr/>
        </p:nvSpPr>
        <p:spPr>
          <a:xfrm>
            <a:off x="5458735" y="306896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6" name="Rectangle 115">
            <a:extLst>
              <a:ext uri="{FF2B5EF4-FFF2-40B4-BE49-F238E27FC236}">
                <a16:creationId xmlns:a16="http://schemas.microsoft.com/office/drawing/2014/main" id="{F6988E6C-0338-EB42-8C22-D6184ACFEAF9}"/>
              </a:ext>
            </a:extLst>
          </p:cNvPr>
          <p:cNvSpPr/>
          <p:nvPr/>
        </p:nvSpPr>
        <p:spPr>
          <a:xfrm>
            <a:off x="5433018" y="4013741"/>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8" name="Rectangle 117">
            <a:extLst>
              <a:ext uri="{FF2B5EF4-FFF2-40B4-BE49-F238E27FC236}">
                <a16:creationId xmlns:a16="http://schemas.microsoft.com/office/drawing/2014/main" id="{2245CB6B-E1D3-4F40-84C8-896923FEFEBD}"/>
              </a:ext>
            </a:extLst>
          </p:cNvPr>
          <p:cNvSpPr/>
          <p:nvPr/>
        </p:nvSpPr>
        <p:spPr>
          <a:xfrm>
            <a:off x="5392811" y="4847303"/>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19" name="TextBox 118">
            <a:extLst>
              <a:ext uri="{FF2B5EF4-FFF2-40B4-BE49-F238E27FC236}">
                <a16:creationId xmlns:a16="http://schemas.microsoft.com/office/drawing/2014/main" id="{38A497C9-EF51-864B-8E1E-862EA7E1B980}"/>
              </a:ext>
            </a:extLst>
          </p:cNvPr>
          <p:cNvSpPr txBox="1"/>
          <p:nvPr/>
        </p:nvSpPr>
        <p:spPr>
          <a:xfrm>
            <a:off x="-88255" y="4491627"/>
            <a:ext cx="1433406" cy="523220"/>
          </a:xfrm>
          <a:prstGeom prst="rect">
            <a:avLst/>
          </a:prstGeom>
          <a:noFill/>
        </p:spPr>
        <p:txBody>
          <a:bodyPr wrap="none" rtlCol="0">
            <a:spAutoFit/>
          </a:bodyPr>
          <a:lstStyle/>
          <a:p>
            <a:r>
              <a:rPr lang="en-US" sz="2800" b="1" dirty="0">
                <a:solidFill>
                  <a:srgbClr val="FF0000"/>
                </a:solidFill>
              </a:rPr>
              <a:t>Timeout</a:t>
            </a:r>
          </a:p>
        </p:txBody>
      </p:sp>
      <p:sp>
        <p:nvSpPr>
          <p:cNvPr id="4" name="TextBox 3">
            <a:extLst>
              <a:ext uri="{FF2B5EF4-FFF2-40B4-BE49-F238E27FC236}">
                <a16:creationId xmlns:a16="http://schemas.microsoft.com/office/drawing/2014/main" id="{05173C50-33E5-034B-8BA8-5541EC1B5F79}"/>
              </a:ext>
            </a:extLst>
          </p:cNvPr>
          <p:cNvSpPr txBox="1"/>
          <p:nvPr/>
        </p:nvSpPr>
        <p:spPr>
          <a:xfrm>
            <a:off x="8422189" y="5862180"/>
            <a:ext cx="3487313" cy="954107"/>
          </a:xfrm>
          <a:prstGeom prst="rect">
            <a:avLst/>
          </a:prstGeom>
          <a:noFill/>
        </p:spPr>
        <p:txBody>
          <a:bodyPr wrap="square" rtlCol="0">
            <a:spAutoFit/>
          </a:bodyPr>
          <a:lstStyle/>
          <a:p>
            <a:r>
              <a:rPr lang="en-US" sz="2800" b="1" dirty="0">
                <a:solidFill>
                  <a:srgbClr val="002060"/>
                </a:solidFill>
              </a:rPr>
              <a:t>Discards the wrong frame correctly</a:t>
            </a:r>
          </a:p>
        </p:txBody>
      </p:sp>
    </p:spTree>
    <p:extLst>
      <p:ext uri="{BB962C8B-B14F-4D97-AF65-F5344CB8AC3E}">
        <p14:creationId xmlns:p14="http://schemas.microsoft.com/office/powerpoint/2010/main" val="3092023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4D4EA-C02C-4947-AF3C-F98E36004BDB}"/>
              </a:ext>
            </a:extLst>
          </p:cNvPr>
          <p:cNvSpPr>
            <a:spLocks noGrp="1"/>
          </p:cNvSpPr>
          <p:nvPr>
            <p:ph type="title"/>
          </p:nvPr>
        </p:nvSpPr>
        <p:spPr/>
        <p:txBody>
          <a:bodyPr/>
          <a:lstStyle/>
          <a:p>
            <a:r>
              <a:rPr lang="en-US" dirty="0"/>
              <a:t>Selective Repeat (SR) – Window Control </a:t>
            </a:r>
          </a:p>
        </p:txBody>
      </p:sp>
      <p:pic>
        <p:nvPicPr>
          <p:cNvPr id="5" name="Picture 4">
            <a:extLst>
              <a:ext uri="{FF2B5EF4-FFF2-40B4-BE49-F238E27FC236}">
                <a16:creationId xmlns:a16="http://schemas.microsoft.com/office/drawing/2014/main" id="{9E41F905-3B0F-6346-BBA4-D16DD6176C08}"/>
              </a:ext>
            </a:extLst>
          </p:cNvPr>
          <p:cNvPicPr>
            <a:picLocks noChangeAspect="1"/>
          </p:cNvPicPr>
          <p:nvPr/>
        </p:nvPicPr>
        <p:blipFill>
          <a:blip r:embed="rId2"/>
          <a:stretch>
            <a:fillRect/>
          </a:stretch>
        </p:blipFill>
        <p:spPr>
          <a:xfrm>
            <a:off x="1817624" y="859537"/>
            <a:ext cx="9398000" cy="5575300"/>
          </a:xfrm>
          <a:prstGeom prst="rect">
            <a:avLst/>
          </a:prstGeom>
        </p:spPr>
      </p:pic>
      <p:sp>
        <p:nvSpPr>
          <p:cNvPr id="6" name="TextBox 5">
            <a:extLst>
              <a:ext uri="{FF2B5EF4-FFF2-40B4-BE49-F238E27FC236}">
                <a16:creationId xmlns:a16="http://schemas.microsoft.com/office/drawing/2014/main" id="{21AC577F-A2AC-574F-AF05-D3408954D3B9}"/>
              </a:ext>
            </a:extLst>
          </p:cNvPr>
          <p:cNvSpPr txBox="1"/>
          <p:nvPr/>
        </p:nvSpPr>
        <p:spPr>
          <a:xfrm>
            <a:off x="8751161" y="5998463"/>
            <a:ext cx="3062887" cy="646331"/>
          </a:xfrm>
          <a:prstGeom prst="rect">
            <a:avLst/>
          </a:prstGeom>
          <a:noFill/>
        </p:spPr>
        <p:txBody>
          <a:bodyPr wrap="square" rtlCol="0">
            <a:spAutoFit/>
          </a:bodyPr>
          <a:lstStyle/>
          <a:p>
            <a:r>
              <a:rPr lang="en-US" b="1" dirty="0"/>
              <a:t>Source: Computer Networks, Kurose, Ross</a:t>
            </a:r>
          </a:p>
        </p:txBody>
      </p:sp>
    </p:spTree>
    <p:extLst>
      <p:ext uri="{BB962C8B-B14F-4D97-AF65-F5344CB8AC3E}">
        <p14:creationId xmlns:p14="http://schemas.microsoft.com/office/powerpoint/2010/main" val="2328692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5E0659-D144-CD46-9E49-F8951BA3ED7F}"/>
              </a:ext>
            </a:extLst>
          </p:cNvPr>
          <p:cNvSpPr>
            <a:spLocks noGrp="1"/>
          </p:cNvSpPr>
          <p:nvPr>
            <p:ph type="title"/>
          </p:nvPr>
        </p:nvSpPr>
        <p:spPr/>
        <p:txBody>
          <a:bodyPr/>
          <a:lstStyle/>
          <a:p>
            <a:r>
              <a:rPr lang="en-US" dirty="0"/>
              <a:t>Selective Repeat ARQ</a:t>
            </a:r>
          </a:p>
        </p:txBody>
      </p:sp>
      <p:pic>
        <p:nvPicPr>
          <p:cNvPr id="4" name="Picture 3">
            <a:extLst>
              <a:ext uri="{FF2B5EF4-FFF2-40B4-BE49-F238E27FC236}">
                <a16:creationId xmlns:a16="http://schemas.microsoft.com/office/drawing/2014/main" id="{F3852A4D-3925-1F48-8F21-6B1915A7C0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47872" y="1044440"/>
            <a:ext cx="6419088" cy="5720902"/>
          </a:xfrm>
          <a:prstGeom prst="rect">
            <a:avLst/>
          </a:prstGeom>
        </p:spPr>
      </p:pic>
    </p:spTree>
    <p:extLst>
      <p:ext uri="{BB962C8B-B14F-4D97-AF65-F5344CB8AC3E}">
        <p14:creationId xmlns:p14="http://schemas.microsoft.com/office/powerpoint/2010/main" val="3435578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a:xfrm>
            <a:off x="28703" y="1055415"/>
            <a:ext cx="12081722" cy="5349838"/>
          </a:xfrm>
        </p:spPr>
        <p:txBody>
          <a:bodyPr/>
          <a:lstStyle/>
          <a:p>
            <a:pPr marL="0" indent="0">
              <a:buNone/>
            </a:pPr>
            <a:endParaRPr lang="en-US" b="1" dirty="0"/>
          </a:p>
          <a:p>
            <a:r>
              <a:rPr lang="en-US" b="1" dirty="0"/>
              <a:t>Maximum Sequence Number (MAX_SEQ): MAX_SEQ+1 </a:t>
            </a:r>
            <a:r>
              <a:rPr lang="en-US" dirty="0"/>
              <a:t>distinct sequence numbers are there</a:t>
            </a:r>
          </a:p>
          <a:p>
            <a:pPr lvl="1"/>
            <a:r>
              <a:rPr lang="en-US" b="1" dirty="0"/>
              <a:t>0,1,…,MAX_SEQ </a:t>
            </a:r>
          </a:p>
          <a:p>
            <a:pPr lvl="1"/>
            <a:endParaRPr lang="en-US" b="1" dirty="0"/>
          </a:p>
          <a:p>
            <a:r>
              <a:rPr lang="en-US" b="1" dirty="0"/>
              <a:t>Then, Max. No. of Outstanding Frames ( = Window Size ): (MAX_SEQ+1)/2</a:t>
            </a:r>
          </a:p>
          <a:p>
            <a:endParaRPr lang="en-US" b="1" dirty="0"/>
          </a:p>
          <a:p>
            <a:r>
              <a:rPr lang="en-US" b="1" dirty="0"/>
              <a:t>Example: </a:t>
            </a:r>
            <a:r>
              <a:rPr lang="en-US" dirty="0"/>
              <a:t>Sequence Numbers (0,1,2,…,7) – 3 bit sequence numbers, max. number of outstanding frames (= window size) = 4</a:t>
            </a:r>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Selective Repeat – A Bound on Window Size</a:t>
            </a:r>
          </a:p>
        </p:txBody>
      </p:sp>
    </p:spTree>
    <p:extLst>
      <p:ext uri="{BB962C8B-B14F-4D97-AF65-F5344CB8AC3E}">
        <p14:creationId xmlns:p14="http://schemas.microsoft.com/office/powerpoint/2010/main" val="3308708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03D29DF-97B1-5E48-BCD8-A6380F9B9922}"/>
              </a:ext>
            </a:extLst>
          </p:cNvPr>
          <p:cNvSpPr/>
          <p:nvPr/>
        </p:nvSpPr>
        <p:spPr>
          <a:xfrm>
            <a:off x="8934376" y="3191174"/>
            <a:ext cx="1452804"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4EDD0FF-5800-6848-863C-B76E465A060A}"/>
              </a:ext>
            </a:extLst>
          </p:cNvPr>
          <p:cNvSpPr/>
          <p:nvPr/>
        </p:nvSpPr>
        <p:spPr>
          <a:xfrm>
            <a:off x="9425116" y="4144963"/>
            <a:ext cx="1440140"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F97B42B8-7942-4544-A5F2-45100E1F2AEE}"/>
              </a:ext>
            </a:extLst>
          </p:cNvPr>
          <p:cNvSpPr/>
          <p:nvPr/>
        </p:nvSpPr>
        <p:spPr>
          <a:xfrm>
            <a:off x="9903208" y="5077089"/>
            <a:ext cx="1449380"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BC7CE3F-C4D5-BE48-BA95-16D2DE7115DF}"/>
              </a:ext>
            </a:extLst>
          </p:cNvPr>
          <p:cNvSpPr/>
          <p:nvPr/>
        </p:nvSpPr>
        <p:spPr>
          <a:xfrm>
            <a:off x="8422189" y="2261413"/>
            <a:ext cx="146502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5751201-A350-CA4E-AD56-302EB3F6992E}"/>
              </a:ext>
            </a:extLst>
          </p:cNvPr>
          <p:cNvSpPr/>
          <p:nvPr/>
        </p:nvSpPr>
        <p:spPr>
          <a:xfrm>
            <a:off x="1223898" y="3039207"/>
            <a:ext cx="1467110"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5A8F438-57F0-C74A-813D-8F08861CB6E3}"/>
              </a:ext>
            </a:extLst>
          </p:cNvPr>
          <p:cNvSpPr/>
          <p:nvPr/>
        </p:nvSpPr>
        <p:spPr>
          <a:xfrm>
            <a:off x="1200436" y="3978946"/>
            <a:ext cx="1462907"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22C85C7-C457-DA42-A640-D9B1067BCFE7}"/>
              </a:ext>
            </a:extLst>
          </p:cNvPr>
          <p:cNvSpPr/>
          <p:nvPr/>
        </p:nvSpPr>
        <p:spPr>
          <a:xfrm>
            <a:off x="1214111" y="4921645"/>
            <a:ext cx="1467949"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2EC206C-8336-CA4D-88C2-DB5EFCB59D19}"/>
              </a:ext>
            </a:extLst>
          </p:cNvPr>
          <p:cNvSpPr/>
          <p:nvPr/>
        </p:nvSpPr>
        <p:spPr>
          <a:xfrm>
            <a:off x="1233287" y="2172052"/>
            <a:ext cx="1457721"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a:xfrm>
            <a:off x="356839" y="1137424"/>
            <a:ext cx="11552663" cy="628746"/>
          </a:xfrm>
        </p:spPr>
        <p:txBody>
          <a:bodyPr/>
          <a:lstStyle/>
          <a:p>
            <a:r>
              <a:rPr lang="en-US" b="1" dirty="0"/>
              <a:t>Let MAX_SEQ = 3, Window Size = 3 [i.e. above safe limit (MAX_SEQ+1)/2]</a:t>
            </a:r>
          </a:p>
          <a:p>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Selective Repeat – A Bound on Window Size</a:t>
            </a:r>
          </a:p>
        </p:txBody>
      </p:sp>
      <p:cxnSp>
        <p:nvCxnSpPr>
          <p:cNvPr id="11" name="Straight Arrow Connector 10">
            <a:extLst>
              <a:ext uri="{FF2B5EF4-FFF2-40B4-BE49-F238E27FC236}">
                <a16:creationId xmlns:a16="http://schemas.microsoft.com/office/drawing/2014/main" id="{AE2C8309-B7DF-674F-A210-9EC9B9E7C51E}"/>
              </a:ext>
            </a:extLst>
          </p:cNvPr>
          <p:cNvCxnSpPr>
            <a:cxnSpLocks/>
          </p:cNvCxnSpPr>
          <p:nvPr/>
        </p:nvCxnSpPr>
        <p:spPr>
          <a:xfrm>
            <a:off x="3970751" y="2197104"/>
            <a:ext cx="0" cy="46608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2C3ACCB-AF8A-FC4B-86A1-F53F507836FF}"/>
              </a:ext>
            </a:extLst>
          </p:cNvPr>
          <p:cNvCxnSpPr>
            <a:cxnSpLocks/>
          </p:cNvCxnSpPr>
          <p:nvPr/>
        </p:nvCxnSpPr>
        <p:spPr>
          <a:xfrm>
            <a:off x="8131480" y="2043830"/>
            <a:ext cx="0" cy="481417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1D60F6B-8DF3-D94D-B33E-482122C11FCA}"/>
              </a:ext>
            </a:extLst>
          </p:cNvPr>
          <p:cNvCxnSpPr>
            <a:cxnSpLocks/>
          </p:cNvCxnSpPr>
          <p:nvPr/>
        </p:nvCxnSpPr>
        <p:spPr>
          <a:xfrm>
            <a:off x="3970751" y="245510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15" name="Group 14">
            <a:extLst>
              <a:ext uri="{FF2B5EF4-FFF2-40B4-BE49-F238E27FC236}">
                <a16:creationId xmlns:a16="http://schemas.microsoft.com/office/drawing/2014/main" id="{B2A9415A-B14E-C14A-A2A0-9999FD57B296}"/>
              </a:ext>
            </a:extLst>
          </p:cNvPr>
          <p:cNvGrpSpPr/>
          <p:nvPr/>
        </p:nvGrpSpPr>
        <p:grpSpPr>
          <a:xfrm>
            <a:off x="8423905" y="2367418"/>
            <a:ext cx="2382036" cy="402921"/>
            <a:chOff x="2505205" y="2016690"/>
            <a:chExt cx="2382036" cy="402921"/>
          </a:xfrm>
        </p:grpSpPr>
        <p:sp>
          <p:nvSpPr>
            <p:cNvPr id="16" name="Rectangle 15">
              <a:extLst>
                <a:ext uri="{FF2B5EF4-FFF2-40B4-BE49-F238E27FC236}">
                  <a16:creationId xmlns:a16="http://schemas.microsoft.com/office/drawing/2014/main" id="{34D1B25D-3C52-C746-AC38-6C442DD5F6C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7" name="Rectangle 16">
              <a:extLst>
                <a:ext uri="{FF2B5EF4-FFF2-40B4-BE49-F238E27FC236}">
                  <a16:creationId xmlns:a16="http://schemas.microsoft.com/office/drawing/2014/main" id="{2C902317-2370-3343-8A3E-E6C20C59C9D6}"/>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8" name="Rectangle 17">
              <a:extLst>
                <a:ext uri="{FF2B5EF4-FFF2-40B4-BE49-F238E27FC236}">
                  <a16:creationId xmlns:a16="http://schemas.microsoft.com/office/drawing/2014/main" id="{49D4F1C8-B493-EE45-B13F-A67318C6E0C8}"/>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9" name="Rectangle 18">
              <a:extLst>
                <a:ext uri="{FF2B5EF4-FFF2-40B4-BE49-F238E27FC236}">
                  <a16:creationId xmlns:a16="http://schemas.microsoft.com/office/drawing/2014/main" id="{A97E4103-3C1C-8447-BD1C-7C6952A99CF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0" name="Rectangle 19">
              <a:extLst>
                <a:ext uri="{FF2B5EF4-FFF2-40B4-BE49-F238E27FC236}">
                  <a16:creationId xmlns:a16="http://schemas.microsoft.com/office/drawing/2014/main" id="{101EE82C-36FE-694C-AB98-9F7F9856681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21" name="Group 20">
            <a:extLst>
              <a:ext uri="{FF2B5EF4-FFF2-40B4-BE49-F238E27FC236}">
                <a16:creationId xmlns:a16="http://schemas.microsoft.com/office/drawing/2014/main" id="{54A10E63-A2A7-5B48-9D13-E1A331D2B32F}"/>
              </a:ext>
            </a:extLst>
          </p:cNvPr>
          <p:cNvGrpSpPr/>
          <p:nvPr/>
        </p:nvGrpSpPr>
        <p:grpSpPr>
          <a:xfrm>
            <a:off x="1234330" y="3140125"/>
            <a:ext cx="2382036" cy="402921"/>
            <a:chOff x="2505205" y="2016690"/>
            <a:chExt cx="2382036" cy="402921"/>
          </a:xfrm>
        </p:grpSpPr>
        <p:sp>
          <p:nvSpPr>
            <p:cNvPr id="22" name="Rectangle 21">
              <a:extLst>
                <a:ext uri="{FF2B5EF4-FFF2-40B4-BE49-F238E27FC236}">
                  <a16:creationId xmlns:a16="http://schemas.microsoft.com/office/drawing/2014/main" id="{A7B15C16-62B1-6645-97B7-7FC08023CC78}"/>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23" name="Rectangle 22">
              <a:extLst>
                <a:ext uri="{FF2B5EF4-FFF2-40B4-BE49-F238E27FC236}">
                  <a16:creationId xmlns:a16="http://schemas.microsoft.com/office/drawing/2014/main" id="{ACFD682E-87ED-6140-B7C5-FE9E59AC44F7}"/>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4" name="Rectangle 23">
              <a:extLst>
                <a:ext uri="{FF2B5EF4-FFF2-40B4-BE49-F238E27FC236}">
                  <a16:creationId xmlns:a16="http://schemas.microsoft.com/office/drawing/2014/main" id="{520A00A5-1E11-9A40-8135-9B127BCD6903}"/>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5" name="Rectangle 24">
              <a:extLst>
                <a:ext uri="{FF2B5EF4-FFF2-40B4-BE49-F238E27FC236}">
                  <a16:creationId xmlns:a16="http://schemas.microsoft.com/office/drawing/2014/main" id="{59AA6EDA-8C79-0445-8471-786E2313D399}"/>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6" name="Rectangle 25">
              <a:extLst>
                <a:ext uri="{FF2B5EF4-FFF2-40B4-BE49-F238E27FC236}">
                  <a16:creationId xmlns:a16="http://schemas.microsoft.com/office/drawing/2014/main" id="{37ADDC03-6DE6-3445-BC7D-A553ADB200A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3" name="Group 32">
            <a:extLst>
              <a:ext uri="{FF2B5EF4-FFF2-40B4-BE49-F238E27FC236}">
                <a16:creationId xmlns:a16="http://schemas.microsoft.com/office/drawing/2014/main" id="{D5937301-E410-0140-8AF5-C8D4165BF24A}"/>
              </a:ext>
            </a:extLst>
          </p:cNvPr>
          <p:cNvGrpSpPr/>
          <p:nvPr/>
        </p:nvGrpSpPr>
        <p:grpSpPr>
          <a:xfrm>
            <a:off x="1233287" y="5026483"/>
            <a:ext cx="2382036" cy="402921"/>
            <a:chOff x="2505205" y="2016690"/>
            <a:chExt cx="2382036" cy="402921"/>
          </a:xfrm>
        </p:grpSpPr>
        <p:sp>
          <p:nvSpPr>
            <p:cNvPr id="34" name="Rectangle 33">
              <a:extLst>
                <a:ext uri="{FF2B5EF4-FFF2-40B4-BE49-F238E27FC236}">
                  <a16:creationId xmlns:a16="http://schemas.microsoft.com/office/drawing/2014/main" id="{AED06B2A-F536-4644-82EC-1481FF38635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35" name="Rectangle 34">
              <a:extLst>
                <a:ext uri="{FF2B5EF4-FFF2-40B4-BE49-F238E27FC236}">
                  <a16:creationId xmlns:a16="http://schemas.microsoft.com/office/drawing/2014/main" id="{471AFD18-1F33-294C-9AE0-11BEBFBDE8A6}"/>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36" name="Rectangle 35">
              <a:extLst>
                <a:ext uri="{FF2B5EF4-FFF2-40B4-BE49-F238E27FC236}">
                  <a16:creationId xmlns:a16="http://schemas.microsoft.com/office/drawing/2014/main" id="{D4FF770C-EFBB-B748-962E-8D18AB17D851}"/>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37" name="Rectangle 36">
              <a:extLst>
                <a:ext uri="{FF2B5EF4-FFF2-40B4-BE49-F238E27FC236}">
                  <a16:creationId xmlns:a16="http://schemas.microsoft.com/office/drawing/2014/main" id="{541CA433-A5BB-B148-98C8-C42D6352C075}"/>
                </a:ext>
              </a:extLst>
            </p:cNvPr>
            <p:cNvSpPr/>
            <p:nvPr/>
          </p:nvSpPr>
          <p:spPr>
            <a:xfrm>
              <a:off x="3937347" y="2018778"/>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38" name="Rectangle 37">
              <a:extLst>
                <a:ext uri="{FF2B5EF4-FFF2-40B4-BE49-F238E27FC236}">
                  <a16:creationId xmlns:a16="http://schemas.microsoft.com/office/drawing/2014/main" id="{B86A2037-0AD2-CE4A-A6F3-568AD6849B53}"/>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9" name="Group 38">
            <a:extLst>
              <a:ext uri="{FF2B5EF4-FFF2-40B4-BE49-F238E27FC236}">
                <a16:creationId xmlns:a16="http://schemas.microsoft.com/office/drawing/2014/main" id="{423F4EBF-587C-D54E-AAAF-5EE98DEB5E3E}"/>
              </a:ext>
            </a:extLst>
          </p:cNvPr>
          <p:cNvGrpSpPr/>
          <p:nvPr/>
        </p:nvGrpSpPr>
        <p:grpSpPr>
          <a:xfrm>
            <a:off x="1218521" y="4087322"/>
            <a:ext cx="2382036" cy="402921"/>
            <a:chOff x="2505205" y="2016690"/>
            <a:chExt cx="2382036" cy="402921"/>
          </a:xfrm>
        </p:grpSpPr>
        <p:sp>
          <p:nvSpPr>
            <p:cNvPr id="40" name="Rectangle 39">
              <a:extLst>
                <a:ext uri="{FF2B5EF4-FFF2-40B4-BE49-F238E27FC236}">
                  <a16:creationId xmlns:a16="http://schemas.microsoft.com/office/drawing/2014/main" id="{7DC4F350-610A-E840-9E3C-E96CD5E2C0ED}"/>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41" name="Rectangle 40">
              <a:extLst>
                <a:ext uri="{FF2B5EF4-FFF2-40B4-BE49-F238E27FC236}">
                  <a16:creationId xmlns:a16="http://schemas.microsoft.com/office/drawing/2014/main" id="{2D9DFBCD-6545-574A-AA03-D05CFDA4D99A}"/>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2" name="Rectangle 41">
              <a:extLst>
                <a:ext uri="{FF2B5EF4-FFF2-40B4-BE49-F238E27FC236}">
                  <a16:creationId xmlns:a16="http://schemas.microsoft.com/office/drawing/2014/main" id="{66D47B46-4AF9-8344-93DC-58A1742E36C3}"/>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43" name="Rectangle 42">
              <a:extLst>
                <a:ext uri="{FF2B5EF4-FFF2-40B4-BE49-F238E27FC236}">
                  <a16:creationId xmlns:a16="http://schemas.microsoft.com/office/drawing/2014/main" id="{7F54E8F1-7729-CC42-ABD2-EF6741B6C05D}"/>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44" name="Rectangle 43">
              <a:extLst>
                <a:ext uri="{FF2B5EF4-FFF2-40B4-BE49-F238E27FC236}">
                  <a16:creationId xmlns:a16="http://schemas.microsoft.com/office/drawing/2014/main" id="{0DBA7B81-840A-4744-8251-885CDE13E48A}"/>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0" name="Group 59">
            <a:extLst>
              <a:ext uri="{FF2B5EF4-FFF2-40B4-BE49-F238E27FC236}">
                <a16:creationId xmlns:a16="http://schemas.microsoft.com/office/drawing/2014/main" id="{86AFB063-94CF-F54B-9049-961ECF3E3335}"/>
              </a:ext>
            </a:extLst>
          </p:cNvPr>
          <p:cNvGrpSpPr/>
          <p:nvPr/>
        </p:nvGrpSpPr>
        <p:grpSpPr>
          <a:xfrm>
            <a:off x="8472967" y="3314445"/>
            <a:ext cx="2382036" cy="402921"/>
            <a:chOff x="2505205" y="2016690"/>
            <a:chExt cx="2382036" cy="402921"/>
          </a:xfrm>
        </p:grpSpPr>
        <p:sp>
          <p:nvSpPr>
            <p:cNvPr id="61" name="Rectangle 60">
              <a:extLst>
                <a:ext uri="{FF2B5EF4-FFF2-40B4-BE49-F238E27FC236}">
                  <a16:creationId xmlns:a16="http://schemas.microsoft.com/office/drawing/2014/main" id="{D0327F41-B8F6-6649-BAE1-9741D201DDAA}"/>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2" name="Rectangle 61">
              <a:extLst>
                <a:ext uri="{FF2B5EF4-FFF2-40B4-BE49-F238E27FC236}">
                  <a16:creationId xmlns:a16="http://schemas.microsoft.com/office/drawing/2014/main" id="{011E29E4-D791-794D-9F28-0223F4E09DF8}"/>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3" name="Rectangle 62">
              <a:extLst>
                <a:ext uri="{FF2B5EF4-FFF2-40B4-BE49-F238E27FC236}">
                  <a16:creationId xmlns:a16="http://schemas.microsoft.com/office/drawing/2014/main" id="{CB1B12B2-E2B0-7C4D-BA40-34339E68DA17}"/>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64" name="Rectangle 63">
              <a:extLst>
                <a:ext uri="{FF2B5EF4-FFF2-40B4-BE49-F238E27FC236}">
                  <a16:creationId xmlns:a16="http://schemas.microsoft.com/office/drawing/2014/main" id="{A6F25A48-0F73-9E44-9C67-97D65DB366B2}"/>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65" name="Rectangle 64">
              <a:extLst>
                <a:ext uri="{FF2B5EF4-FFF2-40B4-BE49-F238E27FC236}">
                  <a16:creationId xmlns:a16="http://schemas.microsoft.com/office/drawing/2014/main" id="{999A37A6-0599-5342-AB65-214CFF8E21F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6" name="Group 65">
            <a:extLst>
              <a:ext uri="{FF2B5EF4-FFF2-40B4-BE49-F238E27FC236}">
                <a16:creationId xmlns:a16="http://schemas.microsoft.com/office/drawing/2014/main" id="{FE43EFD9-D95D-2A44-9F8A-58A1B3AA53ED}"/>
              </a:ext>
            </a:extLst>
          </p:cNvPr>
          <p:cNvGrpSpPr/>
          <p:nvPr/>
        </p:nvGrpSpPr>
        <p:grpSpPr>
          <a:xfrm>
            <a:off x="8471924" y="5200803"/>
            <a:ext cx="2382036" cy="402921"/>
            <a:chOff x="2505205" y="2016690"/>
            <a:chExt cx="2382036" cy="402921"/>
          </a:xfrm>
        </p:grpSpPr>
        <p:sp>
          <p:nvSpPr>
            <p:cNvPr id="67" name="Rectangle 66">
              <a:extLst>
                <a:ext uri="{FF2B5EF4-FFF2-40B4-BE49-F238E27FC236}">
                  <a16:creationId xmlns:a16="http://schemas.microsoft.com/office/drawing/2014/main" id="{513BCA6F-1B08-FD4C-BFBA-161B0536E225}"/>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8" name="Rectangle 67">
              <a:extLst>
                <a:ext uri="{FF2B5EF4-FFF2-40B4-BE49-F238E27FC236}">
                  <a16:creationId xmlns:a16="http://schemas.microsoft.com/office/drawing/2014/main" id="{B7B3CA2F-2533-874C-A7EE-CF1AE31D17C4}"/>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9" name="Rectangle 68">
              <a:extLst>
                <a:ext uri="{FF2B5EF4-FFF2-40B4-BE49-F238E27FC236}">
                  <a16:creationId xmlns:a16="http://schemas.microsoft.com/office/drawing/2014/main" id="{D628A526-73C0-DA43-8F7B-B8153ECBCD6E}"/>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0" name="Rectangle 69">
              <a:extLst>
                <a:ext uri="{FF2B5EF4-FFF2-40B4-BE49-F238E27FC236}">
                  <a16:creationId xmlns:a16="http://schemas.microsoft.com/office/drawing/2014/main" id="{FAE884BF-42E2-454F-9B79-D59C6E212C92}"/>
                </a:ext>
              </a:extLst>
            </p:cNvPr>
            <p:cNvSpPr/>
            <p:nvPr/>
          </p:nvSpPr>
          <p:spPr>
            <a:xfrm>
              <a:off x="3937347" y="2018778"/>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1" name="Rectangle 70">
              <a:extLst>
                <a:ext uri="{FF2B5EF4-FFF2-40B4-BE49-F238E27FC236}">
                  <a16:creationId xmlns:a16="http://schemas.microsoft.com/office/drawing/2014/main" id="{FD50782F-F2B4-7448-8594-1233A130A758}"/>
                </a:ext>
              </a:extLst>
            </p:cNvPr>
            <p:cNvSpPr/>
            <p:nvPr/>
          </p:nvSpPr>
          <p:spPr>
            <a:xfrm>
              <a:off x="4411251" y="2016690"/>
              <a:ext cx="475990" cy="400833"/>
            </a:xfrm>
            <a:prstGeom prst="rect">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72" name="Group 71">
            <a:extLst>
              <a:ext uri="{FF2B5EF4-FFF2-40B4-BE49-F238E27FC236}">
                <a16:creationId xmlns:a16="http://schemas.microsoft.com/office/drawing/2014/main" id="{159D431B-4FD9-4B47-BDAA-5EE927AEC8F0}"/>
              </a:ext>
            </a:extLst>
          </p:cNvPr>
          <p:cNvGrpSpPr/>
          <p:nvPr/>
        </p:nvGrpSpPr>
        <p:grpSpPr>
          <a:xfrm>
            <a:off x="8457158" y="4261642"/>
            <a:ext cx="2382036" cy="402921"/>
            <a:chOff x="2505205" y="2016690"/>
            <a:chExt cx="2382036" cy="402921"/>
          </a:xfrm>
        </p:grpSpPr>
        <p:sp>
          <p:nvSpPr>
            <p:cNvPr id="73" name="Rectangle 72">
              <a:extLst>
                <a:ext uri="{FF2B5EF4-FFF2-40B4-BE49-F238E27FC236}">
                  <a16:creationId xmlns:a16="http://schemas.microsoft.com/office/drawing/2014/main" id="{B01737C5-9139-784A-B04D-C519D6DAB5F0}"/>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74" name="Rectangle 73">
              <a:extLst>
                <a:ext uri="{FF2B5EF4-FFF2-40B4-BE49-F238E27FC236}">
                  <a16:creationId xmlns:a16="http://schemas.microsoft.com/office/drawing/2014/main" id="{CC62F724-9F34-9646-B9D4-071BCC5F0017}"/>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75" name="Rectangle 74">
              <a:extLst>
                <a:ext uri="{FF2B5EF4-FFF2-40B4-BE49-F238E27FC236}">
                  <a16:creationId xmlns:a16="http://schemas.microsoft.com/office/drawing/2014/main" id="{49ED4E31-721B-0647-B8D0-464A99EF529C}"/>
                </a:ext>
              </a:extLst>
            </p:cNvPr>
            <p:cNvSpPr/>
            <p:nvPr/>
          </p:nvSpPr>
          <p:spPr>
            <a:xfrm>
              <a:off x="3459271"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6" name="Rectangle 75">
              <a:extLst>
                <a:ext uri="{FF2B5EF4-FFF2-40B4-BE49-F238E27FC236}">
                  <a16:creationId xmlns:a16="http://schemas.microsoft.com/office/drawing/2014/main" id="{D8AB8004-F6FC-2F45-9E95-B61F662B6EC7}"/>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7" name="Rectangle 76">
              <a:extLst>
                <a:ext uri="{FF2B5EF4-FFF2-40B4-BE49-F238E27FC236}">
                  <a16:creationId xmlns:a16="http://schemas.microsoft.com/office/drawing/2014/main" id="{5742FD54-346C-CA42-B102-12AF737F3CCC}"/>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84" name="Straight Arrow Connector 83">
            <a:extLst>
              <a:ext uri="{FF2B5EF4-FFF2-40B4-BE49-F238E27FC236}">
                <a16:creationId xmlns:a16="http://schemas.microsoft.com/office/drawing/2014/main" id="{05839F22-760B-3B42-990B-1A5059D79A0F}"/>
              </a:ext>
            </a:extLst>
          </p:cNvPr>
          <p:cNvCxnSpPr>
            <a:cxnSpLocks/>
          </p:cNvCxnSpPr>
          <p:nvPr/>
        </p:nvCxnSpPr>
        <p:spPr>
          <a:xfrm>
            <a:off x="3970751" y="3456866"/>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1E51049A-BDAE-6F4E-9923-91416A311245}"/>
              </a:ext>
            </a:extLst>
          </p:cNvPr>
          <p:cNvCxnSpPr>
            <a:cxnSpLocks/>
          </p:cNvCxnSpPr>
          <p:nvPr/>
        </p:nvCxnSpPr>
        <p:spPr>
          <a:xfrm>
            <a:off x="3986564" y="4411954"/>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6C71B70F-277B-C445-8F84-4FABECE83231}"/>
              </a:ext>
            </a:extLst>
          </p:cNvPr>
          <p:cNvCxnSpPr>
            <a:cxnSpLocks/>
          </p:cNvCxnSpPr>
          <p:nvPr/>
        </p:nvCxnSpPr>
        <p:spPr>
          <a:xfrm>
            <a:off x="3977612" y="523573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643215DE-5638-B141-96CE-8366526C12C0}"/>
              </a:ext>
            </a:extLst>
          </p:cNvPr>
          <p:cNvCxnSpPr/>
          <p:nvPr/>
        </p:nvCxnSpPr>
        <p:spPr>
          <a:xfrm flipH="1">
            <a:off x="6338170" y="276825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90" name="Group 89">
            <a:extLst>
              <a:ext uri="{FF2B5EF4-FFF2-40B4-BE49-F238E27FC236}">
                <a16:creationId xmlns:a16="http://schemas.microsoft.com/office/drawing/2014/main" id="{96D7559B-51AE-8041-AE84-B4DD9C66C5C4}"/>
              </a:ext>
            </a:extLst>
          </p:cNvPr>
          <p:cNvGrpSpPr/>
          <p:nvPr/>
        </p:nvGrpSpPr>
        <p:grpSpPr>
          <a:xfrm>
            <a:off x="1234330" y="2264650"/>
            <a:ext cx="2382036" cy="402921"/>
            <a:chOff x="2505205" y="2016690"/>
            <a:chExt cx="2382036" cy="402921"/>
          </a:xfrm>
        </p:grpSpPr>
        <p:sp>
          <p:nvSpPr>
            <p:cNvPr id="91" name="Rectangle 90">
              <a:extLst>
                <a:ext uri="{FF2B5EF4-FFF2-40B4-BE49-F238E27FC236}">
                  <a16:creationId xmlns:a16="http://schemas.microsoft.com/office/drawing/2014/main" id="{378CC37C-77EC-244D-8146-B9CB64E95D5B}"/>
                </a:ext>
              </a:extLst>
            </p:cNvPr>
            <p:cNvSpPr/>
            <p:nvPr/>
          </p:nvSpPr>
          <p:spPr>
            <a:xfrm>
              <a:off x="2505205" y="2016690"/>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92" name="Rectangle 91">
              <a:extLst>
                <a:ext uri="{FF2B5EF4-FFF2-40B4-BE49-F238E27FC236}">
                  <a16:creationId xmlns:a16="http://schemas.microsoft.com/office/drawing/2014/main" id="{3C7EA0CF-BA79-724C-B58F-6C676384AF00}"/>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3" name="Rectangle 92">
              <a:extLst>
                <a:ext uri="{FF2B5EF4-FFF2-40B4-BE49-F238E27FC236}">
                  <a16:creationId xmlns:a16="http://schemas.microsoft.com/office/drawing/2014/main" id="{CE1A565E-8D36-9B4A-BD46-93A0F3257B21}"/>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94" name="Rectangle 93">
              <a:extLst>
                <a:ext uri="{FF2B5EF4-FFF2-40B4-BE49-F238E27FC236}">
                  <a16:creationId xmlns:a16="http://schemas.microsoft.com/office/drawing/2014/main" id="{B0D6CB8A-7CC7-D04F-97B4-79795625CE2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95" name="Rectangle 94">
              <a:extLst>
                <a:ext uri="{FF2B5EF4-FFF2-40B4-BE49-F238E27FC236}">
                  <a16:creationId xmlns:a16="http://schemas.microsoft.com/office/drawing/2014/main" id="{81475075-B912-F545-9BAF-34505D7CFB4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96" name="Straight Arrow Connector 95">
            <a:extLst>
              <a:ext uri="{FF2B5EF4-FFF2-40B4-BE49-F238E27FC236}">
                <a16:creationId xmlns:a16="http://schemas.microsoft.com/office/drawing/2014/main" id="{0510BCCF-E6CB-2D41-B75F-12BB3601747F}"/>
              </a:ext>
            </a:extLst>
          </p:cNvPr>
          <p:cNvCxnSpPr/>
          <p:nvPr/>
        </p:nvCxnSpPr>
        <p:spPr>
          <a:xfrm flipH="1">
            <a:off x="6338170" y="378712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7" name="Straight Arrow Connector 96">
            <a:extLst>
              <a:ext uri="{FF2B5EF4-FFF2-40B4-BE49-F238E27FC236}">
                <a16:creationId xmlns:a16="http://schemas.microsoft.com/office/drawing/2014/main" id="{840543CA-8F53-3E46-A431-BBC0B7D63FA4}"/>
              </a:ext>
            </a:extLst>
          </p:cNvPr>
          <p:cNvCxnSpPr/>
          <p:nvPr/>
        </p:nvCxnSpPr>
        <p:spPr>
          <a:xfrm flipH="1">
            <a:off x="6301999" y="4728214"/>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9" name="5-Point Star 98">
            <a:extLst>
              <a:ext uri="{FF2B5EF4-FFF2-40B4-BE49-F238E27FC236}">
                <a16:creationId xmlns:a16="http://schemas.microsoft.com/office/drawing/2014/main" id="{24C663AA-2DBE-424C-BA41-C5CA184A1B3A}"/>
              </a:ext>
            </a:extLst>
          </p:cNvPr>
          <p:cNvSpPr/>
          <p:nvPr/>
        </p:nvSpPr>
        <p:spPr>
          <a:xfrm>
            <a:off x="5983784" y="2814597"/>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5-Point Star 99">
            <a:extLst>
              <a:ext uri="{FF2B5EF4-FFF2-40B4-BE49-F238E27FC236}">
                <a16:creationId xmlns:a16="http://schemas.microsoft.com/office/drawing/2014/main" id="{AF571454-EC0C-934D-817C-3E38BF5BF952}"/>
              </a:ext>
            </a:extLst>
          </p:cNvPr>
          <p:cNvSpPr/>
          <p:nvPr/>
        </p:nvSpPr>
        <p:spPr>
          <a:xfrm>
            <a:off x="6012499" y="3794012"/>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5-Point Star 100">
            <a:extLst>
              <a:ext uri="{FF2B5EF4-FFF2-40B4-BE49-F238E27FC236}">
                <a16:creationId xmlns:a16="http://schemas.microsoft.com/office/drawing/2014/main" id="{F753C726-2B64-284F-8CA7-E45663261CC2}"/>
              </a:ext>
            </a:extLst>
          </p:cNvPr>
          <p:cNvSpPr/>
          <p:nvPr/>
        </p:nvSpPr>
        <p:spPr>
          <a:xfrm>
            <a:off x="5936294" y="4758215"/>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BB648D-987D-AA46-9C5D-0BF3A70375BE}"/>
              </a:ext>
            </a:extLst>
          </p:cNvPr>
          <p:cNvSpPr/>
          <p:nvPr/>
        </p:nvSpPr>
        <p:spPr>
          <a:xfrm>
            <a:off x="5443086" y="2029374"/>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09" name="Rectangle 108">
            <a:extLst>
              <a:ext uri="{FF2B5EF4-FFF2-40B4-BE49-F238E27FC236}">
                <a16:creationId xmlns:a16="http://schemas.microsoft.com/office/drawing/2014/main" id="{567E118C-B6F8-3C43-A32D-E7D63C6F9596}"/>
              </a:ext>
            </a:extLst>
          </p:cNvPr>
          <p:cNvSpPr/>
          <p:nvPr/>
        </p:nvSpPr>
        <p:spPr>
          <a:xfrm>
            <a:off x="5458735" y="306896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6" name="Rectangle 115">
            <a:extLst>
              <a:ext uri="{FF2B5EF4-FFF2-40B4-BE49-F238E27FC236}">
                <a16:creationId xmlns:a16="http://schemas.microsoft.com/office/drawing/2014/main" id="{F6988E6C-0338-EB42-8C22-D6184ACFEAF9}"/>
              </a:ext>
            </a:extLst>
          </p:cNvPr>
          <p:cNvSpPr/>
          <p:nvPr/>
        </p:nvSpPr>
        <p:spPr>
          <a:xfrm>
            <a:off x="5433018" y="4013741"/>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8" name="Rectangle 117">
            <a:extLst>
              <a:ext uri="{FF2B5EF4-FFF2-40B4-BE49-F238E27FC236}">
                <a16:creationId xmlns:a16="http://schemas.microsoft.com/office/drawing/2014/main" id="{2245CB6B-E1D3-4F40-84C8-896923FEFEBD}"/>
              </a:ext>
            </a:extLst>
          </p:cNvPr>
          <p:cNvSpPr/>
          <p:nvPr/>
        </p:nvSpPr>
        <p:spPr>
          <a:xfrm>
            <a:off x="5394015" y="4837829"/>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19" name="TextBox 118">
            <a:extLst>
              <a:ext uri="{FF2B5EF4-FFF2-40B4-BE49-F238E27FC236}">
                <a16:creationId xmlns:a16="http://schemas.microsoft.com/office/drawing/2014/main" id="{38A497C9-EF51-864B-8E1E-862EA7E1B980}"/>
              </a:ext>
            </a:extLst>
          </p:cNvPr>
          <p:cNvSpPr txBox="1"/>
          <p:nvPr/>
        </p:nvSpPr>
        <p:spPr>
          <a:xfrm>
            <a:off x="-98498" y="4491611"/>
            <a:ext cx="1433406" cy="523220"/>
          </a:xfrm>
          <a:prstGeom prst="rect">
            <a:avLst/>
          </a:prstGeom>
          <a:noFill/>
        </p:spPr>
        <p:txBody>
          <a:bodyPr wrap="none" rtlCol="0">
            <a:spAutoFit/>
          </a:bodyPr>
          <a:lstStyle/>
          <a:p>
            <a:r>
              <a:rPr lang="en-US" sz="2800" b="1" dirty="0">
                <a:solidFill>
                  <a:srgbClr val="FF0000"/>
                </a:solidFill>
              </a:rPr>
              <a:t>Timeout</a:t>
            </a:r>
          </a:p>
        </p:txBody>
      </p:sp>
      <p:sp>
        <p:nvSpPr>
          <p:cNvPr id="115" name="Rectangle 114">
            <a:extLst>
              <a:ext uri="{FF2B5EF4-FFF2-40B4-BE49-F238E27FC236}">
                <a16:creationId xmlns:a16="http://schemas.microsoft.com/office/drawing/2014/main" id="{4D7B13F2-6871-3347-861E-45B909CEF3B5}"/>
              </a:ext>
            </a:extLst>
          </p:cNvPr>
          <p:cNvSpPr/>
          <p:nvPr/>
        </p:nvSpPr>
        <p:spPr>
          <a:xfrm>
            <a:off x="10789391" y="2373142"/>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0" name="Rectangle 119">
            <a:extLst>
              <a:ext uri="{FF2B5EF4-FFF2-40B4-BE49-F238E27FC236}">
                <a16:creationId xmlns:a16="http://schemas.microsoft.com/office/drawing/2014/main" id="{343203CD-CF14-E24A-A446-D2D0D984C7A5}"/>
              </a:ext>
            </a:extLst>
          </p:cNvPr>
          <p:cNvSpPr/>
          <p:nvPr/>
        </p:nvSpPr>
        <p:spPr>
          <a:xfrm>
            <a:off x="11265381" y="2371054"/>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1" name="Rectangle 120">
            <a:extLst>
              <a:ext uri="{FF2B5EF4-FFF2-40B4-BE49-F238E27FC236}">
                <a16:creationId xmlns:a16="http://schemas.microsoft.com/office/drawing/2014/main" id="{6140FBC2-D03A-254A-9164-85704B1C46D1}"/>
              </a:ext>
            </a:extLst>
          </p:cNvPr>
          <p:cNvSpPr/>
          <p:nvPr/>
        </p:nvSpPr>
        <p:spPr>
          <a:xfrm>
            <a:off x="10865256" y="332115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2" name="Rectangle 121">
            <a:extLst>
              <a:ext uri="{FF2B5EF4-FFF2-40B4-BE49-F238E27FC236}">
                <a16:creationId xmlns:a16="http://schemas.microsoft.com/office/drawing/2014/main" id="{64539425-CAD5-DC49-8411-B9D687FAA41C}"/>
              </a:ext>
            </a:extLst>
          </p:cNvPr>
          <p:cNvSpPr/>
          <p:nvPr/>
        </p:nvSpPr>
        <p:spPr>
          <a:xfrm>
            <a:off x="11341246" y="3319062"/>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3" name="Rectangle 122">
            <a:extLst>
              <a:ext uri="{FF2B5EF4-FFF2-40B4-BE49-F238E27FC236}">
                <a16:creationId xmlns:a16="http://schemas.microsoft.com/office/drawing/2014/main" id="{665D6635-8484-CC45-B9EC-B39298CA5FD1}"/>
              </a:ext>
            </a:extLst>
          </p:cNvPr>
          <p:cNvSpPr/>
          <p:nvPr/>
        </p:nvSpPr>
        <p:spPr>
          <a:xfrm>
            <a:off x="10853959" y="426915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4" name="Rectangle 123">
            <a:extLst>
              <a:ext uri="{FF2B5EF4-FFF2-40B4-BE49-F238E27FC236}">
                <a16:creationId xmlns:a16="http://schemas.microsoft.com/office/drawing/2014/main" id="{13B89BBF-C806-8841-92F1-1026FE254F3E}"/>
              </a:ext>
            </a:extLst>
          </p:cNvPr>
          <p:cNvSpPr/>
          <p:nvPr/>
        </p:nvSpPr>
        <p:spPr>
          <a:xfrm>
            <a:off x="11329949" y="426707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5" name="Rectangle 124">
            <a:extLst>
              <a:ext uri="{FF2B5EF4-FFF2-40B4-BE49-F238E27FC236}">
                <a16:creationId xmlns:a16="http://schemas.microsoft.com/office/drawing/2014/main" id="{D8D45CC1-77D4-A748-8BB8-5900B271923D}"/>
              </a:ext>
            </a:extLst>
          </p:cNvPr>
          <p:cNvSpPr/>
          <p:nvPr/>
        </p:nvSpPr>
        <p:spPr>
          <a:xfrm>
            <a:off x="10869738" y="5198056"/>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6" name="Rectangle 125">
            <a:extLst>
              <a:ext uri="{FF2B5EF4-FFF2-40B4-BE49-F238E27FC236}">
                <a16:creationId xmlns:a16="http://schemas.microsoft.com/office/drawing/2014/main" id="{3DF986EB-8C2D-5844-97E8-2972ABDBE53D}"/>
              </a:ext>
            </a:extLst>
          </p:cNvPr>
          <p:cNvSpPr/>
          <p:nvPr/>
        </p:nvSpPr>
        <p:spPr>
          <a:xfrm>
            <a:off x="11345728" y="519596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extLst>
      <p:ext uri="{BB962C8B-B14F-4D97-AF65-F5344CB8AC3E}">
        <p14:creationId xmlns:p14="http://schemas.microsoft.com/office/powerpoint/2010/main" val="3981880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703D29DF-97B1-5E48-BCD8-A6380F9B9922}"/>
              </a:ext>
            </a:extLst>
          </p:cNvPr>
          <p:cNvSpPr/>
          <p:nvPr/>
        </p:nvSpPr>
        <p:spPr>
          <a:xfrm>
            <a:off x="8934376" y="3191174"/>
            <a:ext cx="990414"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4EDD0FF-5800-6848-863C-B76E465A060A}"/>
              </a:ext>
            </a:extLst>
          </p:cNvPr>
          <p:cNvSpPr/>
          <p:nvPr/>
        </p:nvSpPr>
        <p:spPr>
          <a:xfrm>
            <a:off x="9425116" y="4144963"/>
            <a:ext cx="963296"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BC7CE3F-C4D5-BE48-BA95-16D2DE7115DF}"/>
              </a:ext>
            </a:extLst>
          </p:cNvPr>
          <p:cNvSpPr/>
          <p:nvPr/>
        </p:nvSpPr>
        <p:spPr>
          <a:xfrm>
            <a:off x="8422189" y="2261413"/>
            <a:ext cx="1002928"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5751201-A350-CA4E-AD56-302EB3F6992E}"/>
              </a:ext>
            </a:extLst>
          </p:cNvPr>
          <p:cNvSpPr/>
          <p:nvPr/>
        </p:nvSpPr>
        <p:spPr>
          <a:xfrm>
            <a:off x="1223898" y="3039207"/>
            <a:ext cx="983134"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15A8F438-57F0-C74A-813D-8F08861CB6E3}"/>
              </a:ext>
            </a:extLst>
          </p:cNvPr>
          <p:cNvSpPr/>
          <p:nvPr/>
        </p:nvSpPr>
        <p:spPr>
          <a:xfrm>
            <a:off x="1200436" y="3991472"/>
            <a:ext cx="970065"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52EC206C-8336-CA4D-88C2-DB5EFCB59D19}"/>
              </a:ext>
            </a:extLst>
          </p:cNvPr>
          <p:cNvSpPr/>
          <p:nvPr/>
        </p:nvSpPr>
        <p:spPr>
          <a:xfrm>
            <a:off x="1233287" y="2172052"/>
            <a:ext cx="973745" cy="61749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A2FC1C6-55A3-E547-B77F-4ED9D2E53CB4}"/>
              </a:ext>
            </a:extLst>
          </p:cNvPr>
          <p:cNvSpPr>
            <a:spLocks noGrp="1"/>
          </p:cNvSpPr>
          <p:nvPr>
            <p:ph idx="1"/>
          </p:nvPr>
        </p:nvSpPr>
        <p:spPr>
          <a:xfrm>
            <a:off x="356839" y="1137424"/>
            <a:ext cx="11552663" cy="628746"/>
          </a:xfrm>
        </p:spPr>
        <p:txBody>
          <a:bodyPr/>
          <a:lstStyle/>
          <a:p>
            <a:r>
              <a:rPr lang="en-US" b="1" dirty="0"/>
              <a:t>Let MAX_SEQ = 3, Window Size = 2</a:t>
            </a:r>
          </a:p>
          <a:p>
            <a:endParaRPr lang="en-US" b="1" dirty="0"/>
          </a:p>
        </p:txBody>
      </p:sp>
      <p:sp>
        <p:nvSpPr>
          <p:cNvPr id="3" name="Title 2">
            <a:extLst>
              <a:ext uri="{FF2B5EF4-FFF2-40B4-BE49-F238E27FC236}">
                <a16:creationId xmlns:a16="http://schemas.microsoft.com/office/drawing/2014/main" id="{CCDA6616-E30D-004B-BB00-D03FA25496B3}"/>
              </a:ext>
            </a:extLst>
          </p:cNvPr>
          <p:cNvSpPr>
            <a:spLocks noGrp="1"/>
          </p:cNvSpPr>
          <p:nvPr>
            <p:ph type="title"/>
          </p:nvPr>
        </p:nvSpPr>
        <p:spPr/>
        <p:txBody>
          <a:bodyPr/>
          <a:lstStyle/>
          <a:p>
            <a:r>
              <a:rPr lang="en-US" dirty="0"/>
              <a:t>Selective Repeat – A Bound on Window Size</a:t>
            </a:r>
          </a:p>
        </p:txBody>
      </p:sp>
      <p:cxnSp>
        <p:nvCxnSpPr>
          <p:cNvPr id="11" name="Straight Arrow Connector 10">
            <a:extLst>
              <a:ext uri="{FF2B5EF4-FFF2-40B4-BE49-F238E27FC236}">
                <a16:creationId xmlns:a16="http://schemas.microsoft.com/office/drawing/2014/main" id="{AE2C8309-B7DF-674F-A210-9EC9B9E7C51E}"/>
              </a:ext>
            </a:extLst>
          </p:cNvPr>
          <p:cNvCxnSpPr>
            <a:cxnSpLocks/>
          </p:cNvCxnSpPr>
          <p:nvPr/>
        </p:nvCxnSpPr>
        <p:spPr>
          <a:xfrm>
            <a:off x="3970751" y="2197104"/>
            <a:ext cx="0" cy="356486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52C3ACCB-AF8A-FC4B-86A1-F53F507836FF}"/>
              </a:ext>
            </a:extLst>
          </p:cNvPr>
          <p:cNvCxnSpPr>
            <a:cxnSpLocks/>
          </p:cNvCxnSpPr>
          <p:nvPr/>
        </p:nvCxnSpPr>
        <p:spPr>
          <a:xfrm>
            <a:off x="8131480" y="2043830"/>
            <a:ext cx="0" cy="371814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91D60F6B-8DF3-D94D-B33E-482122C11FCA}"/>
              </a:ext>
            </a:extLst>
          </p:cNvPr>
          <p:cNvCxnSpPr>
            <a:cxnSpLocks/>
          </p:cNvCxnSpPr>
          <p:nvPr/>
        </p:nvCxnSpPr>
        <p:spPr>
          <a:xfrm>
            <a:off x="3970751" y="2455101"/>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15" name="Group 14">
            <a:extLst>
              <a:ext uri="{FF2B5EF4-FFF2-40B4-BE49-F238E27FC236}">
                <a16:creationId xmlns:a16="http://schemas.microsoft.com/office/drawing/2014/main" id="{B2A9415A-B14E-C14A-A2A0-9999FD57B296}"/>
              </a:ext>
            </a:extLst>
          </p:cNvPr>
          <p:cNvGrpSpPr/>
          <p:nvPr/>
        </p:nvGrpSpPr>
        <p:grpSpPr>
          <a:xfrm>
            <a:off x="8423905" y="2367418"/>
            <a:ext cx="2382036" cy="402921"/>
            <a:chOff x="2505205" y="2016690"/>
            <a:chExt cx="2382036" cy="402921"/>
          </a:xfrm>
        </p:grpSpPr>
        <p:sp>
          <p:nvSpPr>
            <p:cNvPr id="16" name="Rectangle 15">
              <a:extLst>
                <a:ext uri="{FF2B5EF4-FFF2-40B4-BE49-F238E27FC236}">
                  <a16:creationId xmlns:a16="http://schemas.microsoft.com/office/drawing/2014/main" id="{34D1B25D-3C52-C746-AC38-6C442DD5F6CE}"/>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7" name="Rectangle 16">
              <a:extLst>
                <a:ext uri="{FF2B5EF4-FFF2-40B4-BE49-F238E27FC236}">
                  <a16:creationId xmlns:a16="http://schemas.microsoft.com/office/drawing/2014/main" id="{2C902317-2370-3343-8A3E-E6C20C59C9D6}"/>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8" name="Rectangle 17">
              <a:extLst>
                <a:ext uri="{FF2B5EF4-FFF2-40B4-BE49-F238E27FC236}">
                  <a16:creationId xmlns:a16="http://schemas.microsoft.com/office/drawing/2014/main" id="{49D4F1C8-B493-EE45-B13F-A67318C6E0C8}"/>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9" name="Rectangle 18">
              <a:extLst>
                <a:ext uri="{FF2B5EF4-FFF2-40B4-BE49-F238E27FC236}">
                  <a16:creationId xmlns:a16="http://schemas.microsoft.com/office/drawing/2014/main" id="{A97E4103-3C1C-8447-BD1C-7C6952A99CF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0" name="Rectangle 19">
              <a:extLst>
                <a:ext uri="{FF2B5EF4-FFF2-40B4-BE49-F238E27FC236}">
                  <a16:creationId xmlns:a16="http://schemas.microsoft.com/office/drawing/2014/main" id="{101EE82C-36FE-694C-AB98-9F7F9856681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21" name="Group 20">
            <a:extLst>
              <a:ext uri="{FF2B5EF4-FFF2-40B4-BE49-F238E27FC236}">
                <a16:creationId xmlns:a16="http://schemas.microsoft.com/office/drawing/2014/main" id="{54A10E63-A2A7-5B48-9D13-E1A331D2B32F}"/>
              </a:ext>
            </a:extLst>
          </p:cNvPr>
          <p:cNvGrpSpPr/>
          <p:nvPr/>
        </p:nvGrpSpPr>
        <p:grpSpPr>
          <a:xfrm>
            <a:off x="1234330" y="3140125"/>
            <a:ext cx="2382036" cy="402921"/>
            <a:chOff x="2505205" y="2016690"/>
            <a:chExt cx="2382036" cy="402921"/>
          </a:xfrm>
        </p:grpSpPr>
        <p:sp>
          <p:nvSpPr>
            <p:cNvPr id="22" name="Rectangle 21">
              <a:extLst>
                <a:ext uri="{FF2B5EF4-FFF2-40B4-BE49-F238E27FC236}">
                  <a16:creationId xmlns:a16="http://schemas.microsoft.com/office/drawing/2014/main" id="{A7B15C16-62B1-6645-97B7-7FC08023CC78}"/>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23" name="Rectangle 22">
              <a:extLst>
                <a:ext uri="{FF2B5EF4-FFF2-40B4-BE49-F238E27FC236}">
                  <a16:creationId xmlns:a16="http://schemas.microsoft.com/office/drawing/2014/main" id="{ACFD682E-87ED-6140-B7C5-FE9E59AC44F7}"/>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24" name="Rectangle 23">
              <a:extLst>
                <a:ext uri="{FF2B5EF4-FFF2-40B4-BE49-F238E27FC236}">
                  <a16:creationId xmlns:a16="http://schemas.microsoft.com/office/drawing/2014/main" id="{520A00A5-1E11-9A40-8135-9B127BCD6903}"/>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25" name="Rectangle 24">
              <a:extLst>
                <a:ext uri="{FF2B5EF4-FFF2-40B4-BE49-F238E27FC236}">
                  <a16:creationId xmlns:a16="http://schemas.microsoft.com/office/drawing/2014/main" id="{59AA6EDA-8C79-0445-8471-786E2313D399}"/>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6" name="Rectangle 25">
              <a:extLst>
                <a:ext uri="{FF2B5EF4-FFF2-40B4-BE49-F238E27FC236}">
                  <a16:creationId xmlns:a16="http://schemas.microsoft.com/office/drawing/2014/main" id="{37ADDC03-6DE6-3445-BC7D-A553ADB200A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39" name="Group 38">
            <a:extLst>
              <a:ext uri="{FF2B5EF4-FFF2-40B4-BE49-F238E27FC236}">
                <a16:creationId xmlns:a16="http://schemas.microsoft.com/office/drawing/2014/main" id="{423F4EBF-587C-D54E-AAAF-5EE98DEB5E3E}"/>
              </a:ext>
            </a:extLst>
          </p:cNvPr>
          <p:cNvGrpSpPr/>
          <p:nvPr/>
        </p:nvGrpSpPr>
        <p:grpSpPr>
          <a:xfrm>
            <a:off x="1218521" y="4087322"/>
            <a:ext cx="2382036" cy="402921"/>
            <a:chOff x="2505205" y="2016690"/>
            <a:chExt cx="2382036" cy="402921"/>
          </a:xfrm>
        </p:grpSpPr>
        <p:sp>
          <p:nvSpPr>
            <p:cNvPr id="40" name="Rectangle 39">
              <a:extLst>
                <a:ext uri="{FF2B5EF4-FFF2-40B4-BE49-F238E27FC236}">
                  <a16:creationId xmlns:a16="http://schemas.microsoft.com/office/drawing/2014/main" id="{7DC4F350-610A-E840-9E3C-E96CD5E2C0ED}"/>
                </a:ext>
              </a:extLst>
            </p:cNvPr>
            <p:cNvSpPr/>
            <p:nvPr/>
          </p:nvSpPr>
          <p:spPr>
            <a:xfrm>
              <a:off x="2505205" y="201669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41" name="Rectangle 40">
              <a:extLst>
                <a:ext uri="{FF2B5EF4-FFF2-40B4-BE49-F238E27FC236}">
                  <a16:creationId xmlns:a16="http://schemas.microsoft.com/office/drawing/2014/main" id="{2D9DFBCD-6545-574A-AA03-D05CFDA4D99A}"/>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2" name="Rectangle 41">
              <a:extLst>
                <a:ext uri="{FF2B5EF4-FFF2-40B4-BE49-F238E27FC236}">
                  <a16:creationId xmlns:a16="http://schemas.microsoft.com/office/drawing/2014/main" id="{66D47B46-4AF9-8344-93DC-58A1742E36C3}"/>
                </a:ext>
              </a:extLst>
            </p:cNvPr>
            <p:cNvSpPr/>
            <p:nvPr/>
          </p:nvSpPr>
          <p:spPr>
            <a:xfrm>
              <a:off x="3459271" y="2016690"/>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43" name="Rectangle 42">
              <a:extLst>
                <a:ext uri="{FF2B5EF4-FFF2-40B4-BE49-F238E27FC236}">
                  <a16:creationId xmlns:a16="http://schemas.microsoft.com/office/drawing/2014/main" id="{7F54E8F1-7729-CC42-ABD2-EF6741B6C05D}"/>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44" name="Rectangle 43">
              <a:extLst>
                <a:ext uri="{FF2B5EF4-FFF2-40B4-BE49-F238E27FC236}">
                  <a16:creationId xmlns:a16="http://schemas.microsoft.com/office/drawing/2014/main" id="{0DBA7B81-840A-4744-8251-885CDE13E48A}"/>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60" name="Group 59">
            <a:extLst>
              <a:ext uri="{FF2B5EF4-FFF2-40B4-BE49-F238E27FC236}">
                <a16:creationId xmlns:a16="http://schemas.microsoft.com/office/drawing/2014/main" id="{86AFB063-94CF-F54B-9049-961ECF3E3335}"/>
              </a:ext>
            </a:extLst>
          </p:cNvPr>
          <p:cNvGrpSpPr/>
          <p:nvPr/>
        </p:nvGrpSpPr>
        <p:grpSpPr>
          <a:xfrm>
            <a:off x="8472967" y="3314445"/>
            <a:ext cx="2382036" cy="402921"/>
            <a:chOff x="2505205" y="2016690"/>
            <a:chExt cx="2382036" cy="402921"/>
          </a:xfrm>
        </p:grpSpPr>
        <p:sp>
          <p:nvSpPr>
            <p:cNvPr id="61" name="Rectangle 60">
              <a:extLst>
                <a:ext uri="{FF2B5EF4-FFF2-40B4-BE49-F238E27FC236}">
                  <a16:creationId xmlns:a16="http://schemas.microsoft.com/office/drawing/2014/main" id="{D0327F41-B8F6-6649-BAE1-9741D201DDAA}"/>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62" name="Rectangle 61">
              <a:extLst>
                <a:ext uri="{FF2B5EF4-FFF2-40B4-BE49-F238E27FC236}">
                  <a16:creationId xmlns:a16="http://schemas.microsoft.com/office/drawing/2014/main" id="{011E29E4-D791-794D-9F28-0223F4E09DF8}"/>
                </a:ext>
              </a:extLst>
            </p:cNvPr>
            <p:cNvSpPr/>
            <p:nvPr/>
          </p:nvSpPr>
          <p:spPr>
            <a:xfrm>
              <a:off x="2983281" y="2018778"/>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3" name="Rectangle 62">
              <a:extLst>
                <a:ext uri="{FF2B5EF4-FFF2-40B4-BE49-F238E27FC236}">
                  <a16:creationId xmlns:a16="http://schemas.microsoft.com/office/drawing/2014/main" id="{CB1B12B2-E2B0-7C4D-BA40-34339E68DA17}"/>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64" name="Rectangle 63">
              <a:extLst>
                <a:ext uri="{FF2B5EF4-FFF2-40B4-BE49-F238E27FC236}">
                  <a16:creationId xmlns:a16="http://schemas.microsoft.com/office/drawing/2014/main" id="{A6F25A48-0F73-9E44-9C67-97D65DB366B2}"/>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65" name="Rectangle 64">
              <a:extLst>
                <a:ext uri="{FF2B5EF4-FFF2-40B4-BE49-F238E27FC236}">
                  <a16:creationId xmlns:a16="http://schemas.microsoft.com/office/drawing/2014/main" id="{999A37A6-0599-5342-AB65-214CFF8E21FF}"/>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grpSp>
        <p:nvGrpSpPr>
          <p:cNvPr id="72" name="Group 71">
            <a:extLst>
              <a:ext uri="{FF2B5EF4-FFF2-40B4-BE49-F238E27FC236}">
                <a16:creationId xmlns:a16="http://schemas.microsoft.com/office/drawing/2014/main" id="{159D431B-4FD9-4B47-BDAA-5EE927AEC8F0}"/>
              </a:ext>
            </a:extLst>
          </p:cNvPr>
          <p:cNvGrpSpPr/>
          <p:nvPr/>
        </p:nvGrpSpPr>
        <p:grpSpPr>
          <a:xfrm>
            <a:off x="8457158" y="4261642"/>
            <a:ext cx="2382036" cy="402921"/>
            <a:chOff x="2505205" y="2016690"/>
            <a:chExt cx="2382036" cy="402921"/>
          </a:xfrm>
        </p:grpSpPr>
        <p:sp>
          <p:nvSpPr>
            <p:cNvPr id="73" name="Rectangle 72">
              <a:extLst>
                <a:ext uri="{FF2B5EF4-FFF2-40B4-BE49-F238E27FC236}">
                  <a16:creationId xmlns:a16="http://schemas.microsoft.com/office/drawing/2014/main" id="{B01737C5-9139-784A-B04D-C519D6DAB5F0}"/>
                </a:ext>
              </a:extLst>
            </p:cNvPr>
            <p:cNvSpPr/>
            <p:nvPr/>
          </p:nvSpPr>
          <p:spPr>
            <a:xfrm>
              <a:off x="2505205"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74" name="Rectangle 73">
              <a:extLst>
                <a:ext uri="{FF2B5EF4-FFF2-40B4-BE49-F238E27FC236}">
                  <a16:creationId xmlns:a16="http://schemas.microsoft.com/office/drawing/2014/main" id="{CC62F724-9F34-9646-B9D4-071BCC5F0017}"/>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75" name="Rectangle 74">
              <a:extLst>
                <a:ext uri="{FF2B5EF4-FFF2-40B4-BE49-F238E27FC236}">
                  <a16:creationId xmlns:a16="http://schemas.microsoft.com/office/drawing/2014/main" id="{49ED4E31-721B-0647-B8D0-464A99EF529C}"/>
                </a:ext>
              </a:extLst>
            </p:cNvPr>
            <p:cNvSpPr/>
            <p:nvPr/>
          </p:nvSpPr>
          <p:spPr>
            <a:xfrm>
              <a:off x="3459271" y="2016690"/>
              <a:ext cx="475990" cy="400833"/>
            </a:xfrm>
            <a:prstGeom prst="rect">
              <a:avLst/>
            </a:prstGeom>
            <a:solidFill>
              <a:srgbClr val="00B0F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76" name="Rectangle 75">
              <a:extLst>
                <a:ext uri="{FF2B5EF4-FFF2-40B4-BE49-F238E27FC236}">
                  <a16:creationId xmlns:a16="http://schemas.microsoft.com/office/drawing/2014/main" id="{D8AB8004-F6FC-2F45-9E95-B61F662B6EC7}"/>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77" name="Rectangle 76">
              <a:extLst>
                <a:ext uri="{FF2B5EF4-FFF2-40B4-BE49-F238E27FC236}">
                  <a16:creationId xmlns:a16="http://schemas.microsoft.com/office/drawing/2014/main" id="{5742FD54-346C-CA42-B102-12AF737F3CCC}"/>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84" name="Straight Arrow Connector 83">
            <a:extLst>
              <a:ext uri="{FF2B5EF4-FFF2-40B4-BE49-F238E27FC236}">
                <a16:creationId xmlns:a16="http://schemas.microsoft.com/office/drawing/2014/main" id="{05839F22-760B-3B42-990B-1A5059D79A0F}"/>
              </a:ext>
            </a:extLst>
          </p:cNvPr>
          <p:cNvCxnSpPr>
            <a:cxnSpLocks/>
          </p:cNvCxnSpPr>
          <p:nvPr/>
        </p:nvCxnSpPr>
        <p:spPr>
          <a:xfrm>
            <a:off x="3970751" y="3456866"/>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5" name="Straight Arrow Connector 84">
            <a:extLst>
              <a:ext uri="{FF2B5EF4-FFF2-40B4-BE49-F238E27FC236}">
                <a16:creationId xmlns:a16="http://schemas.microsoft.com/office/drawing/2014/main" id="{1E51049A-BDAE-6F4E-9923-91416A311245}"/>
              </a:ext>
            </a:extLst>
          </p:cNvPr>
          <p:cNvCxnSpPr>
            <a:cxnSpLocks/>
          </p:cNvCxnSpPr>
          <p:nvPr/>
        </p:nvCxnSpPr>
        <p:spPr>
          <a:xfrm>
            <a:off x="3986564" y="4411954"/>
            <a:ext cx="4160729" cy="250521"/>
          </a:xfrm>
          <a:prstGeom prst="straightConnector1">
            <a:avLst/>
          </a:prstGeom>
          <a:ln w="57150">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9" name="Straight Arrow Connector 88">
            <a:extLst>
              <a:ext uri="{FF2B5EF4-FFF2-40B4-BE49-F238E27FC236}">
                <a16:creationId xmlns:a16="http://schemas.microsoft.com/office/drawing/2014/main" id="{643215DE-5638-B141-96CE-8366526C12C0}"/>
              </a:ext>
            </a:extLst>
          </p:cNvPr>
          <p:cNvCxnSpPr/>
          <p:nvPr/>
        </p:nvCxnSpPr>
        <p:spPr>
          <a:xfrm flipH="1">
            <a:off x="6338170" y="276825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nvGrpSpPr>
          <p:cNvPr id="90" name="Group 89">
            <a:extLst>
              <a:ext uri="{FF2B5EF4-FFF2-40B4-BE49-F238E27FC236}">
                <a16:creationId xmlns:a16="http://schemas.microsoft.com/office/drawing/2014/main" id="{96D7559B-51AE-8041-AE84-B4DD9C66C5C4}"/>
              </a:ext>
            </a:extLst>
          </p:cNvPr>
          <p:cNvGrpSpPr/>
          <p:nvPr/>
        </p:nvGrpSpPr>
        <p:grpSpPr>
          <a:xfrm>
            <a:off x="1234330" y="2264650"/>
            <a:ext cx="2382036" cy="402921"/>
            <a:chOff x="2505205" y="2016690"/>
            <a:chExt cx="2382036" cy="402921"/>
          </a:xfrm>
        </p:grpSpPr>
        <p:sp>
          <p:nvSpPr>
            <p:cNvPr id="91" name="Rectangle 90">
              <a:extLst>
                <a:ext uri="{FF2B5EF4-FFF2-40B4-BE49-F238E27FC236}">
                  <a16:creationId xmlns:a16="http://schemas.microsoft.com/office/drawing/2014/main" id="{378CC37C-77EC-244D-8146-B9CB64E95D5B}"/>
                </a:ext>
              </a:extLst>
            </p:cNvPr>
            <p:cNvSpPr/>
            <p:nvPr/>
          </p:nvSpPr>
          <p:spPr>
            <a:xfrm>
              <a:off x="2505205" y="2016690"/>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92" name="Rectangle 91">
              <a:extLst>
                <a:ext uri="{FF2B5EF4-FFF2-40B4-BE49-F238E27FC236}">
                  <a16:creationId xmlns:a16="http://schemas.microsoft.com/office/drawing/2014/main" id="{3C7EA0CF-BA79-724C-B58F-6C676384AF00}"/>
                </a:ext>
              </a:extLst>
            </p:cNvPr>
            <p:cNvSpPr/>
            <p:nvPr/>
          </p:nvSpPr>
          <p:spPr>
            <a:xfrm>
              <a:off x="2983281"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3" name="Rectangle 92">
              <a:extLst>
                <a:ext uri="{FF2B5EF4-FFF2-40B4-BE49-F238E27FC236}">
                  <a16:creationId xmlns:a16="http://schemas.microsoft.com/office/drawing/2014/main" id="{CE1A565E-8D36-9B4A-BD46-93A0F3257B21}"/>
                </a:ext>
              </a:extLst>
            </p:cNvPr>
            <p:cNvSpPr/>
            <p:nvPr/>
          </p:nvSpPr>
          <p:spPr>
            <a:xfrm>
              <a:off x="345927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94" name="Rectangle 93">
              <a:extLst>
                <a:ext uri="{FF2B5EF4-FFF2-40B4-BE49-F238E27FC236}">
                  <a16:creationId xmlns:a16="http://schemas.microsoft.com/office/drawing/2014/main" id="{B0D6CB8A-7CC7-D04F-97B4-79795625CE2B}"/>
                </a:ext>
              </a:extLst>
            </p:cNvPr>
            <p:cNvSpPr/>
            <p:nvPr/>
          </p:nvSpPr>
          <p:spPr>
            <a:xfrm>
              <a:off x="3937347" y="2018778"/>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95" name="Rectangle 94">
              <a:extLst>
                <a:ext uri="{FF2B5EF4-FFF2-40B4-BE49-F238E27FC236}">
                  <a16:creationId xmlns:a16="http://schemas.microsoft.com/office/drawing/2014/main" id="{81475075-B912-F545-9BAF-34505D7CFB49}"/>
                </a:ext>
              </a:extLst>
            </p:cNvPr>
            <p:cNvSpPr/>
            <p:nvPr/>
          </p:nvSpPr>
          <p:spPr>
            <a:xfrm>
              <a:off x="4411251" y="201669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grpSp>
      <p:cxnSp>
        <p:nvCxnSpPr>
          <p:cNvPr id="96" name="Straight Arrow Connector 95">
            <a:extLst>
              <a:ext uri="{FF2B5EF4-FFF2-40B4-BE49-F238E27FC236}">
                <a16:creationId xmlns:a16="http://schemas.microsoft.com/office/drawing/2014/main" id="{0510BCCF-E6CB-2D41-B75F-12BB3601747F}"/>
              </a:ext>
            </a:extLst>
          </p:cNvPr>
          <p:cNvCxnSpPr/>
          <p:nvPr/>
        </p:nvCxnSpPr>
        <p:spPr>
          <a:xfrm flipH="1">
            <a:off x="6338170" y="3787121"/>
            <a:ext cx="1793310" cy="22547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9" name="5-Point Star 98">
            <a:extLst>
              <a:ext uri="{FF2B5EF4-FFF2-40B4-BE49-F238E27FC236}">
                <a16:creationId xmlns:a16="http://schemas.microsoft.com/office/drawing/2014/main" id="{24C663AA-2DBE-424C-BA41-C5CA184A1B3A}"/>
              </a:ext>
            </a:extLst>
          </p:cNvPr>
          <p:cNvSpPr/>
          <p:nvPr/>
        </p:nvSpPr>
        <p:spPr>
          <a:xfrm>
            <a:off x="5983784" y="2814597"/>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5-Point Star 99">
            <a:extLst>
              <a:ext uri="{FF2B5EF4-FFF2-40B4-BE49-F238E27FC236}">
                <a16:creationId xmlns:a16="http://schemas.microsoft.com/office/drawing/2014/main" id="{AF571454-EC0C-934D-817C-3E38BF5BF952}"/>
              </a:ext>
            </a:extLst>
          </p:cNvPr>
          <p:cNvSpPr/>
          <p:nvPr/>
        </p:nvSpPr>
        <p:spPr>
          <a:xfrm>
            <a:off x="6012499" y="3794012"/>
            <a:ext cx="437367" cy="4425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D0BB648D-987D-AA46-9C5D-0BF3A70375BE}"/>
              </a:ext>
            </a:extLst>
          </p:cNvPr>
          <p:cNvSpPr/>
          <p:nvPr/>
        </p:nvSpPr>
        <p:spPr>
          <a:xfrm>
            <a:off x="5443086" y="2029374"/>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09" name="Rectangle 108">
            <a:extLst>
              <a:ext uri="{FF2B5EF4-FFF2-40B4-BE49-F238E27FC236}">
                <a16:creationId xmlns:a16="http://schemas.microsoft.com/office/drawing/2014/main" id="{567E118C-B6F8-3C43-A32D-E7D63C6F9596}"/>
              </a:ext>
            </a:extLst>
          </p:cNvPr>
          <p:cNvSpPr/>
          <p:nvPr/>
        </p:nvSpPr>
        <p:spPr>
          <a:xfrm>
            <a:off x="5458735" y="3068960"/>
            <a:ext cx="475990" cy="400833"/>
          </a:xfrm>
          <a:prstGeom prst="rect">
            <a:avLst/>
          </a:prstGeom>
          <a:solidFill>
            <a:schemeClr val="accent2">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8" name="Rectangle 117">
            <a:extLst>
              <a:ext uri="{FF2B5EF4-FFF2-40B4-BE49-F238E27FC236}">
                <a16:creationId xmlns:a16="http://schemas.microsoft.com/office/drawing/2014/main" id="{2245CB6B-E1D3-4F40-84C8-896923FEFEBD}"/>
              </a:ext>
            </a:extLst>
          </p:cNvPr>
          <p:cNvSpPr/>
          <p:nvPr/>
        </p:nvSpPr>
        <p:spPr>
          <a:xfrm>
            <a:off x="5414371" y="3970115"/>
            <a:ext cx="475990" cy="4008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p>
        </p:txBody>
      </p:sp>
      <p:sp>
        <p:nvSpPr>
          <p:cNvPr id="119" name="TextBox 118">
            <a:extLst>
              <a:ext uri="{FF2B5EF4-FFF2-40B4-BE49-F238E27FC236}">
                <a16:creationId xmlns:a16="http://schemas.microsoft.com/office/drawing/2014/main" id="{38A497C9-EF51-864B-8E1E-862EA7E1B980}"/>
              </a:ext>
            </a:extLst>
          </p:cNvPr>
          <p:cNvSpPr txBox="1"/>
          <p:nvPr/>
        </p:nvSpPr>
        <p:spPr>
          <a:xfrm>
            <a:off x="-52321" y="3552356"/>
            <a:ext cx="1433406" cy="523220"/>
          </a:xfrm>
          <a:prstGeom prst="rect">
            <a:avLst/>
          </a:prstGeom>
          <a:noFill/>
        </p:spPr>
        <p:txBody>
          <a:bodyPr wrap="none" rtlCol="0">
            <a:spAutoFit/>
          </a:bodyPr>
          <a:lstStyle/>
          <a:p>
            <a:r>
              <a:rPr lang="en-US" sz="2800" b="1" dirty="0">
                <a:solidFill>
                  <a:srgbClr val="FF0000"/>
                </a:solidFill>
              </a:rPr>
              <a:t>Timeout</a:t>
            </a:r>
          </a:p>
        </p:txBody>
      </p:sp>
      <p:sp>
        <p:nvSpPr>
          <p:cNvPr id="115" name="Rectangle 114">
            <a:extLst>
              <a:ext uri="{FF2B5EF4-FFF2-40B4-BE49-F238E27FC236}">
                <a16:creationId xmlns:a16="http://schemas.microsoft.com/office/drawing/2014/main" id="{4D7B13F2-6871-3347-861E-45B909CEF3B5}"/>
              </a:ext>
            </a:extLst>
          </p:cNvPr>
          <p:cNvSpPr/>
          <p:nvPr/>
        </p:nvSpPr>
        <p:spPr>
          <a:xfrm>
            <a:off x="10789391" y="2373142"/>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0" name="Rectangle 119">
            <a:extLst>
              <a:ext uri="{FF2B5EF4-FFF2-40B4-BE49-F238E27FC236}">
                <a16:creationId xmlns:a16="http://schemas.microsoft.com/office/drawing/2014/main" id="{343203CD-CF14-E24A-A446-D2D0D984C7A5}"/>
              </a:ext>
            </a:extLst>
          </p:cNvPr>
          <p:cNvSpPr/>
          <p:nvPr/>
        </p:nvSpPr>
        <p:spPr>
          <a:xfrm>
            <a:off x="11265381" y="2371054"/>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1" name="Rectangle 120">
            <a:extLst>
              <a:ext uri="{FF2B5EF4-FFF2-40B4-BE49-F238E27FC236}">
                <a16:creationId xmlns:a16="http://schemas.microsoft.com/office/drawing/2014/main" id="{6140FBC2-D03A-254A-9164-85704B1C46D1}"/>
              </a:ext>
            </a:extLst>
          </p:cNvPr>
          <p:cNvSpPr/>
          <p:nvPr/>
        </p:nvSpPr>
        <p:spPr>
          <a:xfrm>
            <a:off x="10865256" y="3321150"/>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2" name="Rectangle 121">
            <a:extLst>
              <a:ext uri="{FF2B5EF4-FFF2-40B4-BE49-F238E27FC236}">
                <a16:creationId xmlns:a16="http://schemas.microsoft.com/office/drawing/2014/main" id="{64539425-CAD5-DC49-8411-B9D687FAA41C}"/>
              </a:ext>
            </a:extLst>
          </p:cNvPr>
          <p:cNvSpPr/>
          <p:nvPr/>
        </p:nvSpPr>
        <p:spPr>
          <a:xfrm>
            <a:off x="11341246" y="3319062"/>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3" name="Rectangle 122">
            <a:extLst>
              <a:ext uri="{FF2B5EF4-FFF2-40B4-BE49-F238E27FC236}">
                <a16:creationId xmlns:a16="http://schemas.microsoft.com/office/drawing/2014/main" id="{665D6635-8484-CC45-B9EC-B39298CA5FD1}"/>
              </a:ext>
            </a:extLst>
          </p:cNvPr>
          <p:cNvSpPr/>
          <p:nvPr/>
        </p:nvSpPr>
        <p:spPr>
          <a:xfrm>
            <a:off x="10828907" y="4256632"/>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4" name="Rectangle 123">
            <a:extLst>
              <a:ext uri="{FF2B5EF4-FFF2-40B4-BE49-F238E27FC236}">
                <a16:creationId xmlns:a16="http://schemas.microsoft.com/office/drawing/2014/main" id="{13B89BBF-C806-8841-92F1-1026FE254F3E}"/>
              </a:ext>
            </a:extLst>
          </p:cNvPr>
          <p:cNvSpPr/>
          <p:nvPr/>
        </p:nvSpPr>
        <p:spPr>
          <a:xfrm>
            <a:off x="11304897" y="4254544"/>
            <a:ext cx="475990" cy="400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87" name="TextBox 86">
            <a:extLst>
              <a:ext uri="{FF2B5EF4-FFF2-40B4-BE49-F238E27FC236}">
                <a16:creationId xmlns:a16="http://schemas.microsoft.com/office/drawing/2014/main" id="{AB3ED5D9-F45E-8B4B-9308-E0FF9ECF9BF5}"/>
              </a:ext>
            </a:extLst>
          </p:cNvPr>
          <p:cNvSpPr txBox="1"/>
          <p:nvPr/>
        </p:nvSpPr>
        <p:spPr>
          <a:xfrm>
            <a:off x="5193718" y="5554647"/>
            <a:ext cx="6623518" cy="523220"/>
          </a:xfrm>
          <a:prstGeom prst="rect">
            <a:avLst/>
          </a:prstGeom>
          <a:noFill/>
        </p:spPr>
        <p:txBody>
          <a:bodyPr wrap="square" rtlCol="0">
            <a:spAutoFit/>
          </a:bodyPr>
          <a:lstStyle/>
          <a:p>
            <a:r>
              <a:rPr lang="en-US" sz="2800" b="1" dirty="0">
                <a:solidFill>
                  <a:srgbClr val="002060"/>
                </a:solidFill>
              </a:rPr>
              <a:t>Discards the wrong frame correctly</a:t>
            </a:r>
          </a:p>
        </p:txBody>
      </p:sp>
      <p:sp>
        <p:nvSpPr>
          <p:cNvPr id="66" name="TextBox 65">
            <a:extLst>
              <a:ext uri="{FF2B5EF4-FFF2-40B4-BE49-F238E27FC236}">
                <a16:creationId xmlns:a16="http://schemas.microsoft.com/office/drawing/2014/main" id="{AB3ED5D9-F45E-8B4B-9308-E0FF9ECF9BF5}"/>
              </a:ext>
            </a:extLst>
          </p:cNvPr>
          <p:cNvSpPr txBox="1"/>
          <p:nvPr/>
        </p:nvSpPr>
        <p:spPr>
          <a:xfrm>
            <a:off x="3378371" y="6080773"/>
            <a:ext cx="8647301" cy="738664"/>
          </a:xfrm>
          <a:prstGeom prst="rect">
            <a:avLst/>
          </a:prstGeom>
          <a:noFill/>
        </p:spPr>
        <p:txBody>
          <a:bodyPr wrap="square" rtlCol="0">
            <a:spAutoFit/>
          </a:bodyPr>
          <a:lstStyle/>
          <a:p>
            <a:r>
              <a:rPr lang="en-US" sz="1400" b="1" dirty="0"/>
              <a:t>Note: duplicate frames might be discarded by receiver, but an acknowledgement with the frame no. is sent back to the sender, so that  the sender window continues to slide forward. Otherwise, sender has no way of knowing that a packet has actually been received earlier (albeit out-of-order).</a:t>
            </a:r>
          </a:p>
        </p:txBody>
      </p:sp>
    </p:spTree>
    <p:extLst>
      <p:ext uri="{BB962C8B-B14F-4D97-AF65-F5344CB8AC3E}">
        <p14:creationId xmlns:p14="http://schemas.microsoft.com/office/powerpoint/2010/main" val="2477473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A0401-C695-CE40-A8F5-2467C5724455}"/>
              </a:ext>
            </a:extLst>
          </p:cNvPr>
          <p:cNvSpPr>
            <a:spLocks noGrp="1"/>
          </p:cNvSpPr>
          <p:nvPr>
            <p:ph idx="1"/>
          </p:nvPr>
        </p:nvSpPr>
        <p:spPr/>
        <p:txBody>
          <a:bodyPr/>
          <a:lstStyle/>
          <a:p>
            <a:r>
              <a:rPr lang="en-US" b="1" dirty="0"/>
              <a:t>Bandwidth Delay Product (BDP) = Link Bandwidth x Link Delay </a:t>
            </a:r>
            <a:r>
              <a:rPr lang="en-US" dirty="0"/>
              <a:t>– an important metric for flow control </a:t>
            </a:r>
          </a:p>
          <a:p>
            <a:endParaRPr lang="en-US" b="1" dirty="0"/>
          </a:p>
          <a:p>
            <a:r>
              <a:rPr lang="en-US" dirty="0"/>
              <a:t>Consider Bandwidth = 50 Kbps, one way transit time (delay) = 250 </a:t>
            </a:r>
            <a:r>
              <a:rPr lang="en-US" dirty="0" err="1"/>
              <a:t>msec</a:t>
            </a:r>
            <a:endParaRPr lang="en-US" dirty="0"/>
          </a:p>
          <a:p>
            <a:pPr lvl="1"/>
            <a:r>
              <a:rPr lang="en-US" dirty="0"/>
              <a:t>BDP 12.5 Kbit</a:t>
            </a:r>
          </a:p>
          <a:p>
            <a:pPr lvl="1"/>
            <a:r>
              <a:rPr lang="en-US" dirty="0"/>
              <a:t>Assume 1000 bit segment size; BDP = 12.5 segments</a:t>
            </a:r>
          </a:p>
          <a:p>
            <a:pPr lvl="1"/>
            <a:endParaRPr lang="en-US" dirty="0"/>
          </a:p>
          <a:p>
            <a:r>
              <a:rPr lang="en-US" dirty="0"/>
              <a:t>Consider the event of a segment transmission and the corresponding ACK reception – this takes a round trip time (RTT) – twice the one way latency. </a:t>
            </a:r>
          </a:p>
          <a:p>
            <a:endParaRPr lang="en-US" dirty="0"/>
          </a:p>
          <a:p>
            <a:r>
              <a:rPr lang="en-US" dirty="0"/>
              <a:t>Maximum number of segments that can be outstanding during this duration = 12.5 x 2 = 25 segments</a:t>
            </a:r>
          </a:p>
        </p:txBody>
      </p:sp>
      <p:sp>
        <p:nvSpPr>
          <p:cNvPr id="3" name="Title 2">
            <a:extLst>
              <a:ext uri="{FF2B5EF4-FFF2-40B4-BE49-F238E27FC236}">
                <a16:creationId xmlns:a16="http://schemas.microsoft.com/office/drawing/2014/main" id="{BA93F574-092A-D14E-AD9A-C09DDCAA6145}"/>
              </a:ext>
            </a:extLst>
          </p:cNvPr>
          <p:cNvSpPr>
            <a:spLocks noGrp="1"/>
          </p:cNvSpPr>
          <p:nvPr>
            <p:ph type="title"/>
          </p:nvPr>
        </p:nvSpPr>
        <p:spPr/>
        <p:txBody>
          <a:bodyPr/>
          <a:lstStyle/>
          <a:p>
            <a:r>
              <a:rPr lang="en-US" dirty="0"/>
              <a:t>Bandwidth Delay Product </a:t>
            </a:r>
          </a:p>
        </p:txBody>
      </p:sp>
    </p:spTree>
    <p:extLst>
      <p:ext uri="{BB962C8B-B14F-4D97-AF65-F5344CB8AC3E}">
        <p14:creationId xmlns:p14="http://schemas.microsoft.com/office/powerpoint/2010/main" val="345082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Layer </a:t>
            </a:r>
            <a:r>
              <a:rPr lang="mr-IN" dirty="0"/>
              <a:t>–</a:t>
            </a:r>
            <a:r>
              <a:rPr lang="en-US" dirty="0"/>
              <a:t> Interfacing with Application and Network</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16200" y="859537"/>
            <a:ext cx="9575800" cy="5130800"/>
          </a:xfrm>
          <a:prstGeom prst="rect">
            <a:avLst/>
          </a:prstGeom>
        </p:spPr>
      </p:pic>
      <p:sp>
        <p:nvSpPr>
          <p:cNvPr id="5" name="TextBox 4"/>
          <p:cNvSpPr txBox="1"/>
          <p:nvPr/>
        </p:nvSpPr>
        <p:spPr>
          <a:xfrm>
            <a:off x="113391" y="2302432"/>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
        <p:nvSpPr>
          <p:cNvPr id="2" name="Oval 1"/>
          <p:cNvSpPr/>
          <p:nvPr/>
        </p:nvSpPr>
        <p:spPr>
          <a:xfrm>
            <a:off x="4757738" y="3243263"/>
            <a:ext cx="285750"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567863" y="3243263"/>
            <a:ext cx="285750"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2" idx="0"/>
            <a:endCxn id="12" idx="0"/>
          </p:cNvCxnSpPr>
          <p:nvPr/>
        </p:nvCxnSpPr>
        <p:spPr>
          <a:xfrm>
            <a:off x="4900613" y="3243263"/>
            <a:ext cx="481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6" idx="0"/>
          </p:cNvCxnSpPr>
          <p:nvPr/>
        </p:nvCxnSpPr>
        <p:spPr>
          <a:xfrm>
            <a:off x="4900613" y="3814763"/>
            <a:ext cx="481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10262" y="5100638"/>
            <a:ext cx="4133850" cy="1569660"/>
          </a:xfrm>
          <a:prstGeom prst="rect">
            <a:avLst/>
          </a:prstGeom>
          <a:noFill/>
        </p:spPr>
        <p:txBody>
          <a:bodyPr wrap="square" rtlCol="0">
            <a:spAutoFit/>
          </a:bodyPr>
          <a:lstStyle/>
          <a:p>
            <a:r>
              <a:rPr lang="en-US" sz="2400" b="1" dirty="0"/>
              <a:t>Create a logical pipe between the sender and the receiver and </a:t>
            </a:r>
            <a:r>
              <a:rPr lang="en-US" sz="2400" b="1" dirty="0">
                <a:solidFill>
                  <a:srgbClr val="FF0000"/>
                </a:solidFill>
              </a:rPr>
              <a:t>monitor the data transmission through this pipe </a:t>
            </a:r>
          </a:p>
        </p:txBody>
      </p:sp>
    </p:spTree>
    <p:extLst>
      <p:ext uri="{BB962C8B-B14F-4D97-AF65-F5344CB8AC3E}">
        <p14:creationId xmlns:p14="http://schemas.microsoft.com/office/powerpoint/2010/main" val="2247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A0401-C695-CE40-A8F5-2467C5724455}"/>
              </a:ext>
            </a:extLst>
          </p:cNvPr>
          <p:cNvSpPr>
            <a:spLocks noGrp="1"/>
          </p:cNvSpPr>
          <p:nvPr>
            <p:ph idx="1"/>
          </p:nvPr>
        </p:nvSpPr>
        <p:spPr/>
        <p:txBody>
          <a:bodyPr/>
          <a:lstStyle/>
          <a:p>
            <a:r>
              <a:rPr lang="en-US" dirty="0"/>
              <a:t>Maximum number of segments that can be outstanding within this duration = 25 + 1 (as the ACK is sent only when the first segment is received) = 26</a:t>
            </a:r>
          </a:p>
          <a:p>
            <a:pPr lvl="1"/>
            <a:r>
              <a:rPr lang="en-US" dirty="0"/>
              <a:t>This gives the maximum link utilization – </a:t>
            </a:r>
            <a:r>
              <a:rPr lang="en-US" b="1" dirty="0"/>
              <a:t>the link will always be busy in transmitting data segments</a:t>
            </a:r>
          </a:p>
          <a:p>
            <a:pPr lvl="1"/>
            <a:endParaRPr lang="en-US" b="1" dirty="0"/>
          </a:p>
          <a:p>
            <a:r>
              <a:rPr lang="en-US" dirty="0"/>
              <a:t>Let </a:t>
            </a:r>
            <a:r>
              <a:rPr lang="en-US" b="1" dirty="0"/>
              <a:t>BD </a:t>
            </a:r>
            <a:r>
              <a:rPr lang="en-US" dirty="0"/>
              <a:t>denotes the number of frames equivalent to the BDP, </a:t>
            </a:r>
            <a:r>
              <a:rPr lang="en-US" b="1" dirty="0"/>
              <a:t>w</a:t>
            </a:r>
            <a:r>
              <a:rPr lang="en-US" dirty="0"/>
              <a:t> is the maximum window size </a:t>
            </a:r>
          </a:p>
          <a:p>
            <a:endParaRPr lang="en-US" dirty="0"/>
          </a:p>
          <a:p>
            <a:r>
              <a:rPr lang="en-US" dirty="0"/>
              <a:t>So, </a:t>
            </a:r>
            <a:r>
              <a:rPr lang="en-US" b="1" dirty="0"/>
              <a:t>w = 2BD + 1</a:t>
            </a:r>
            <a:r>
              <a:rPr lang="en-US" dirty="0"/>
              <a:t> gives the maximum link utilization – </a:t>
            </a:r>
            <a:r>
              <a:rPr lang="en-US" b="1" dirty="0">
                <a:solidFill>
                  <a:srgbClr val="FF0000"/>
                </a:solidFill>
              </a:rPr>
              <a:t>this is an important concept to decide the window size for a window based flow control mechanism</a:t>
            </a:r>
          </a:p>
        </p:txBody>
      </p:sp>
      <p:sp>
        <p:nvSpPr>
          <p:cNvPr id="3" name="Title 2">
            <a:extLst>
              <a:ext uri="{FF2B5EF4-FFF2-40B4-BE49-F238E27FC236}">
                <a16:creationId xmlns:a16="http://schemas.microsoft.com/office/drawing/2014/main" id="{BA93F574-092A-D14E-AD9A-C09DDCAA6145}"/>
              </a:ext>
            </a:extLst>
          </p:cNvPr>
          <p:cNvSpPr>
            <a:spLocks noGrp="1"/>
          </p:cNvSpPr>
          <p:nvPr>
            <p:ph type="title"/>
          </p:nvPr>
        </p:nvSpPr>
        <p:spPr/>
        <p:txBody>
          <a:bodyPr/>
          <a:lstStyle/>
          <a:p>
            <a:r>
              <a:rPr lang="en-US" dirty="0"/>
              <a:t>Bandwidth Delay Product – Implication on Window Size</a:t>
            </a:r>
          </a:p>
        </p:txBody>
      </p:sp>
    </p:spTree>
    <p:extLst>
      <p:ext uri="{BB962C8B-B14F-4D97-AF65-F5344CB8AC3E}">
        <p14:creationId xmlns:p14="http://schemas.microsoft.com/office/powerpoint/2010/main" val="2963395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B5A7E-328D-4742-94D9-059D248D026E}"/>
              </a:ext>
            </a:extLst>
          </p:cNvPr>
          <p:cNvSpPr>
            <a:spLocks noGrp="1"/>
          </p:cNvSpPr>
          <p:nvPr>
            <p:ph idx="1"/>
          </p:nvPr>
        </p:nvSpPr>
        <p:spPr>
          <a:xfrm>
            <a:off x="356839" y="1028938"/>
            <a:ext cx="11552663" cy="5349838"/>
          </a:xfrm>
        </p:spPr>
        <p:txBody>
          <a:bodyPr/>
          <a:lstStyle/>
          <a:p>
            <a:r>
              <a:rPr lang="en-US" dirty="0"/>
              <a:t>Consider the link bandwidth = 1Mbps, Delay = 1ms</a:t>
            </a:r>
          </a:p>
          <a:p>
            <a:r>
              <a:rPr lang="en-US" dirty="0"/>
              <a:t>Consider a network, where segment size is 1 KB (1024 bytes) </a:t>
            </a:r>
          </a:p>
          <a:p>
            <a:r>
              <a:rPr lang="en-US" dirty="0"/>
              <a:t>Which protocol is better for flow control? </a:t>
            </a:r>
          </a:p>
          <a:p>
            <a:pPr lvl="1"/>
            <a:r>
              <a:rPr lang="en-US" dirty="0"/>
              <a:t>(a) stop and wait, </a:t>
            </a:r>
          </a:p>
          <a:p>
            <a:pPr lvl="1"/>
            <a:r>
              <a:rPr lang="en-US" dirty="0"/>
              <a:t>(b) Go back N, </a:t>
            </a:r>
          </a:p>
          <a:p>
            <a:pPr lvl="1"/>
            <a:r>
              <a:rPr lang="en-US" dirty="0"/>
              <a:t>(c) Selective Repeat</a:t>
            </a:r>
          </a:p>
          <a:p>
            <a:pPr lvl="1"/>
            <a:endParaRPr lang="en-US" dirty="0"/>
          </a:p>
          <a:p>
            <a:r>
              <a:rPr lang="en-US" b="1" dirty="0"/>
              <a:t>BDP = 1 Mbps x 1ms = 1 Kb (1024 bits) </a:t>
            </a:r>
          </a:p>
          <a:p>
            <a:r>
              <a:rPr lang="en-US" b="1" dirty="0"/>
              <a:t>The segment size is eight times larger than the BDP -&gt; the link can not hold an entire segment completely </a:t>
            </a:r>
          </a:p>
          <a:p>
            <a:r>
              <a:rPr lang="en-US" b="1" dirty="0"/>
              <a:t>Sliding window protocols do not improve performance </a:t>
            </a:r>
          </a:p>
          <a:p>
            <a:r>
              <a:rPr lang="en-US" b="1" dirty="0">
                <a:solidFill>
                  <a:srgbClr val="FF0000"/>
                </a:solidFill>
              </a:rPr>
              <a:t>Stop and Wait is better – less complexity </a:t>
            </a:r>
          </a:p>
        </p:txBody>
      </p:sp>
      <p:sp>
        <p:nvSpPr>
          <p:cNvPr id="3" name="Title 2">
            <a:extLst>
              <a:ext uri="{FF2B5EF4-FFF2-40B4-BE49-F238E27FC236}">
                <a16:creationId xmlns:a16="http://schemas.microsoft.com/office/drawing/2014/main" id="{00B1B95A-A1F0-5A49-9C3E-CDD097091268}"/>
              </a:ext>
            </a:extLst>
          </p:cNvPr>
          <p:cNvSpPr>
            <a:spLocks noGrp="1"/>
          </p:cNvSpPr>
          <p:nvPr>
            <p:ph type="title"/>
          </p:nvPr>
        </p:nvSpPr>
        <p:spPr/>
        <p:txBody>
          <a:bodyPr/>
          <a:lstStyle/>
          <a:p>
            <a:r>
              <a:rPr lang="en-US" dirty="0"/>
              <a:t>Implication of BDP on Protocol Design Choice</a:t>
            </a:r>
          </a:p>
        </p:txBody>
      </p:sp>
    </p:spTree>
    <p:extLst>
      <p:ext uri="{BB962C8B-B14F-4D97-AF65-F5344CB8AC3E}">
        <p14:creationId xmlns:p14="http://schemas.microsoft.com/office/powerpoint/2010/main" val="14831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CFD39-B8C6-3D4C-917C-060FD2276AE6}"/>
              </a:ext>
            </a:extLst>
          </p:cNvPr>
          <p:cNvSpPr>
            <a:spLocks noGrp="1"/>
          </p:cNvSpPr>
          <p:nvPr>
            <p:ph type="title"/>
          </p:nvPr>
        </p:nvSpPr>
        <p:spPr/>
        <p:txBody>
          <a:bodyPr/>
          <a:lstStyle/>
          <a:p>
            <a:r>
              <a:rPr lang="en-US" dirty="0"/>
              <a:t>Application Transport Interfacing – Sender Side </a:t>
            </a:r>
          </a:p>
        </p:txBody>
      </p:sp>
      <p:cxnSp>
        <p:nvCxnSpPr>
          <p:cNvPr id="6" name="Straight Connector 5">
            <a:extLst>
              <a:ext uri="{FF2B5EF4-FFF2-40B4-BE49-F238E27FC236}">
                <a16:creationId xmlns:a16="http://schemas.microsoft.com/office/drawing/2014/main" id="{5B136E14-FC00-884A-AD04-5039D9A394E0}"/>
              </a:ext>
            </a:extLst>
          </p:cNvPr>
          <p:cNvCxnSpPr/>
          <p:nvPr/>
        </p:nvCxnSpPr>
        <p:spPr>
          <a:xfrm>
            <a:off x="278969" y="2574211"/>
            <a:ext cx="11561736"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AC0A00-95A1-DE4B-9D74-AAB148454C6C}"/>
              </a:ext>
            </a:extLst>
          </p:cNvPr>
          <p:cNvSpPr/>
          <p:nvPr/>
        </p:nvSpPr>
        <p:spPr>
          <a:xfrm>
            <a:off x="1751306" y="1010955"/>
            <a:ext cx="2169763" cy="74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APPLICATION</a:t>
            </a:r>
          </a:p>
        </p:txBody>
      </p:sp>
      <p:sp>
        <p:nvSpPr>
          <p:cNvPr id="4" name="Rectangle 3">
            <a:extLst>
              <a:ext uri="{FF2B5EF4-FFF2-40B4-BE49-F238E27FC236}">
                <a16:creationId xmlns:a16="http://schemas.microsoft.com/office/drawing/2014/main" id="{54F0114D-3054-8240-A67F-B5775EE23D5F}"/>
              </a:ext>
            </a:extLst>
          </p:cNvPr>
          <p:cNvSpPr/>
          <p:nvPr/>
        </p:nvSpPr>
        <p:spPr>
          <a:xfrm>
            <a:off x="1379348" y="2433236"/>
            <a:ext cx="2913681"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write(), send()</a:t>
            </a:r>
          </a:p>
        </p:txBody>
      </p:sp>
      <p:cxnSp>
        <p:nvCxnSpPr>
          <p:cNvPr id="9" name="Straight Arrow Connector 8">
            <a:extLst>
              <a:ext uri="{FF2B5EF4-FFF2-40B4-BE49-F238E27FC236}">
                <a16:creationId xmlns:a16="http://schemas.microsoft.com/office/drawing/2014/main" id="{3A619608-72F0-EF48-81E5-364BB675677F}"/>
              </a:ext>
            </a:extLst>
          </p:cNvPr>
          <p:cNvCxnSpPr>
            <a:stCxn id="7" idx="2"/>
            <a:endCxn id="4" idx="0"/>
          </p:cNvCxnSpPr>
          <p:nvPr/>
        </p:nvCxnSpPr>
        <p:spPr>
          <a:xfrm>
            <a:off x="2836188" y="1754873"/>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EC8CD5-EA24-7547-BCE7-4025DDE2ECB8}"/>
              </a:ext>
            </a:extLst>
          </p:cNvPr>
          <p:cNvSpPr/>
          <p:nvPr/>
        </p:nvSpPr>
        <p:spPr>
          <a:xfrm>
            <a:off x="5809281" y="4197460"/>
            <a:ext cx="2435818"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TportSend</a:t>
            </a:r>
            <a:r>
              <a:rPr lang="en-US" sz="3200" b="1" dirty="0"/>
              <a:t>()</a:t>
            </a:r>
          </a:p>
        </p:txBody>
      </p:sp>
      <p:cxnSp>
        <p:nvCxnSpPr>
          <p:cNvPr id="11" name="Straight Arrow Connector 10">
            <a:extLst>
              <a:ext uri="{FF2B5EF4-FFF2-40B4-BE49-F238E27FC236}">
                <a16:creationId xmlns:a16="http://schemas.microsoft.com/office/drawing/2014/main" id="{0AE9E77C-7DF7-664A-BDA9-FC90A5C68912}"/>
              </a:ext>
            </a:extLst>
          </p:cNvPr>
          <p:cNvCxnSpPr/>
          <p:nvPr/>
        </p:nvCxnSpPr>
        <p:spPr>
          <a:xfrm>
            <a:off x="7027189" y="5079370"/>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327F3B-963F-CC46-A1D9-667A1BF01D64}"/>
              </a:ext>
            </a:extLst>
          </p:cNvPr>
          <p:cNvSpPr txBox="1"/>
          <p:nvPr/>
        </p:nvSpPr>
        <p:spPr>
          <a:xfrm>
            <a:off x="5383076" y="5701163"/>
            <a:ext cx="3288225" cy="523220"/>
          </a:xfrm>
          <a:prstGeom prst="rect">
            <a:avLst/>
          </a:prstGeom>
          <a:noFill/>
        </p:spPr>
        <p:txBody>
          <a:bodyPr wrap="square" rtlCol="0">
            <a:spAutoFit/>
          </a:bodyPr>
          <a:lstStyle/>
          <a:p>
            <a:pPr algn="ctr"/>
            <a:r>
              <a:rPr lang="en-US" sz="2800" b="1" dirty="0"/>
              <a:t>Send Data to IP</a:t>
            </a:r>
          </a:p>
        </p:txBody>
      </p:sp>
      <p:sp>
        <p:nvSpPr>
          <p:cNvPr id="13" name="Rectangle 12">
            <a:extLst>
              <a:ext uri="{FF2B5EF4-FFF2-40B4-BE49-F238E27FC236}">
                <a16:creationId xmlns:a16="http://schemas.microsoft.com/office/drawing/2014/main" id="{553CB505-5DFA-EC45-9FEC-375A5DAB3629}"/>
              </a:ext>
            </a:extLst>
          </p:cNvPr>
          <p:cNvSpPr/>
          <p:nvPr/>
        </p:nvSpPr>
        <p:spPr>
          <a:xfrm>
            <a:off x="8552480" y="2867185"/>
            <a:ext cx="3288225" cy="117787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Transmission Rate Control</a:t>
            </a:r>
          </a:p>
        </p:txBody>
      </p:sp>
      <p:cxnSp>
        <p:nvCxnSpPr>
          <p:cNvPr id="15" name="Elbow Connector 14">
            <a:extLst>
              <a:ext uri="{FF2B5EF4-FFF2-40B4-BE49-F238E27FC236}">
                <a16:creationId xmlns:a16="http://schemas.microsoft.com/office/drawing/2014/main" id="{4E03A18B-B971-5342-9A5C-BFEDDE20619D}"/>
              </a:ext>
            </a:extLst>
          </p:cNvPr>
          <p:cNvCxnSpPr>
            <a:cxnSpLocks/>
            <a:stCxn id="13" idx="1"/>
            <a:endCxn id="10" idx="0"/>
          </p:cNvCxnSpPr>
          <p:nvPr/>
        </p:nvCxnSpPr>
        <p:spPr>
          <a:xfrm rot="10800000" flipV="1">
            <a:off x="7027190" y="3456122"/>
            <a:ext cx="1525290" cy="741338"/>
          </a:xfrm>
          <a:prstGeom prst="bentConnector2">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13C92C-68FE-844B-B9EA-FABD694DC61C}"/>
              </a:ext>
            </a:extLst>
          </p:cNvPr>
          <p:cNvSpPr txBox="1"/>
          <p:nvPr/>
        </p:nvSpPr>
        <p:spPr>
          <a:xfrm>
            <a:off x="246028" y="1519821"/>
            <a:ext cx="1365146" cy="707886"/>
          </a:xfrm>
          <a:prstGeom prst="rect">
            <a:avLst/>
          </a:prstGeom>
          <a:noFill/>
        </p:spPr>
        <p:txBody>
          <a:bodyPr wrap="square" rtlCol="0">
            <a:spAutoFit/>
          </a:bodyPr>
          <a:lstStyle/>
          <a:p>
            <a:pPr algn="ctr"/>
            <a:r>
              <a:rPr lang="en-US" sz="4000" b="1" dirty="0"/>
              <a:t>USER</a:t>
            </a:r>
          </a:p>
        </p:txBody>
      </p:sp>
      <p:sp>
        <p:nvSpPr>
          <p:cNvPr id="17" name="TextBox 16">
            <a:extLst>
              <a:ext uri="{FF2B5EF4-FFF2-40B4-BE49-F238E27FC236}">
                <a16:creationId xmlns:a16="http://schemas.microsoft.com/office/drawing/2014/main" id="{3F43C891-7890-9F4B-8141-160B92D084C5}"/>
              </a:ext>
            </a:extLst>
          </p:cNvPr>
          <p:cNvSpPr txBox="1"/>
          <p:nvPr/>
        </p:nvSpPr>
        <p:spPr>
          <a:xfrm>
            <a:off x="246027" y="3931275"/>
            <a:ext cx="1923735" cy="707886"/>
          </a:xfrm>
          <a:prstGeom prst="rect">
            <a:avLst/>
          </a:prstGeom>
          <a:noFill/>
        </p:spPr>
        <p:txBody>
          <a:bodyPr wrap="square" rtlCol="0">
            <a:spAutoFit/>
          </a:bodyPr>
          <a:lstStyle/>
          <a:p>
            <a:pPr algn="ctr"/>
            <a:r>
              <a:rPr lang="en-US" sz="4000" b="1" dirty="0"/>
              <a:t>KERNEL</a:t>
            </a:r>
          </a:p>
        </p:txBody>
      </p:sp>
      <p:sp>
        <p:nvSpPr>
          <p:cNvPr id="18" name="TextBox 17">
            <a:extLst>
              <a:ext uri="{FF2B5EF4-FFF2-40B4-BE49-F238E27FC236}">
                <a16:creationId xmlns:a16="http://schemas.microsoft.com/office/drawing/2014/main" id="{18D98D72-8D1B-9D43-AEBE-137181BED46E}"/>
              </a:ext>
            </a:extLst>
          </p:cNvPr>
          <p:cNvSpPr txBox="1"/>
          <p:nvPr/>
        </p:nvSpPr>
        <p:spPr>
          <a:xfrm>
            <a:off x="6597110" y="2533010"/>
            <a:ext cx="2500395" cy="954107"/>
          </a:xfrm>
          <a:prstGeom prst="rect">
            <a:avLst/>
          </a:prstGeom>
          <a:noFill/>
        </p:spPr>
        <p:txBody>
          <a:bodyPr wrap="square" rtlCol="0">
            <a:spAutoFit/>
          </a:bodyPr>
          <a:lstStyle/>
          <a:p>
            <a:r>
              <a:rPr lang="en-US" sz="2800" b="1" dirty="0"/>
              <a:t>Trigger Periodically</a:t>
            </a:r>
          </a:p>
        </p:txBody>
      </p:sp>
      <p:sp>
        <p:nvSpPr>
          <p:cNvPr id="19" name="TextBox 18">
            <a:extLst>
              <a:ext uri="{FF2B5EF4-FFF2-40B4-BE49-F238E27FC236}">
                <a16:creationId xmlns:a16="http://schemas.microsoft.com/office/drawing/2014/main" id="{1E7429B3-F2D5-6E46-AA01-4AF931EC0F25}"/>
              </a:ext>
            </a:extLst>
          </p:cNvPr>
          <p:cNvSpPr txBox="1"/>
          <p:nvPr/>
        </p:nvSpPr>
        <p:spPr>
          <a:xfrm>
            <a:off x="5383076" y="6252416"/>
            <a:ext cx="6808924" cy="523220"/>
          </a:xfrm>
          <a:prstGeom prst="rect">
            <a:avLst/>
          </a:prstGeom>
          <a:noFill/>
        </p:spPr>
        <p:txBody>
          <a:bodyPr wrap="square" rtlCol="0">
            <a:spAutoFit/>
          </a:bodyPr>
          <a:lstStyle/>
          <a:p>
            <a:pPr algn="r"/>
            <a:r>
              <a:rPr lang="en-US" sz="2800" b="1" dirty="0"/>
              <a:t>Function names are hypothetical</a:t>
            </a:r>
          </a:p>
        </p:txBody>
      </p:sp>
    </p:spTree>
    <p:extLst>
      <p:ext uri="{BB962C8B-B14F-4D97-AF65-F5344CB8AC3E}">
        <p14:creationId xmlns:p14="http://schemas.microsoft.com/office/powerpoint/2010/main" val="1777702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CFD39-B8C6-3D4C-917C-060FD2276AE6}"/>
              </a:ext>
            </a:extLst>
          </p:cNvPr>
          <p:cNvSpPr>
            <a:spLocks noGrp="1"/>
          </p:cNvSpPr>
          <p:nvPr>
            <p:ph type="title"/>
          </p:nvPr>
        </p:nvSpPr>
        <p:spPr/>
        <p:txBody>
          <a:bodyPr/>
          <a:lstStyle/>
          <a:p>
            <a:r>
              <a:rPr lang="en-US" dirty="0"/>
              <a:t>Application Transport Interfacing – Sender Side </a:t>
            </a:r>
          </a:p>
        </p:txBody>
      </p:sp>
      <p:cxnSp>
        <p:nvCxnSpPr>
          <p:cNvPr id="6" name="Straight Connector 5">
            <a:extLst>
              <a:ext uri="{FF2B5EF4-FFF2-40B4-BE49-F238E27FC236}">
                <a16:creationId xmlns:a16="http://schemas.microsoft.com/office/drawing/2014/main" id="{5B136E14-FC00-884A-AD04-5039D9A394E0}"/>
              </a:ext>
            </a:extLst>
          </p:cNvPr>
          <p:cNvCxnSpPr/>
          <p:nvPr/>
        </p:nvCxnSpPr>
        <p:spPr>
          <a:xfrm>
            <a:off x="278969" y="2574211"/>
            <a:ext cx="11561736"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AC0A00-95A1-DE4B-9D74-AAB148454C6C}"/>
              </a:ext>
            </a:extLst>
          </p:cNvPr>
          <p:cNvSpPr/>
          <p:nvPr/>
        </p:nvSpPr>
        <p:spPr>
          <a:xfrm>
            <a:off x="1751306" y="1010955"/>
            <a:ext cx="2169763" cy="74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APPLICATION</a:t>
            </a:r>
          </a:p>
        </p:txBody>
      </p:sp>
      <p:sp>
        <p:nvSpPr>
          <p:cNvPr id="4" name="Rectangle 3">
            <a:extLst>
              <a:ext uri="{FF2B5EF4-FFF2-40B4-BE49-F238E27FC236}">
                <a16:creationId xmlns:a16="http://schemas.microsoft.com/office/drawing/2014/main" id="{54F0114D-3054-8240-A67F-B5775EE23D5F}"/>
              </a:ext>
            </a:extLst>
          </p:cNvPr>
          <p:cNvSpPr/>
          <p:nvPr/>
        </p:nvSpPr>
        <p:spPr>
          <a:xfrm>
            <a:off x="1379348" y="2433236"/>
            <a:ext cx="2913681" cy="883403"/>
          </a:xfrm>
          <a:prstGeom prst="rect">
            <a:avLst/>
          </a:prstGeom>
          <a:solidFill>
            <a:srgbClr val="92D050"/>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write(), send()</a:t>
            </a:r>
          </a:p>
        </p:txBody>
      </p:sp>
      <p:cxnSp>
        <p:nvCxnSpPr>
          <p:cNvPr id="9" name="Straight Arrow Connector 8">
            <a:extLst>
              <a:ext uri="{FF2B5EF4-FFF2-40B4-BE49-F238E27FC236}">
                <a16:creationId xmlns:a16="http://schemas.microsoft.com/office/drawing/2014/main" id="{3A619608-72F0-EF48-81E5-364BB675677F}"/>
              </a:ext>
            </a:extLst>
          </p:cNvPr>
          <p:cNvCxnSpPr>
            <a:stCxn id="7" idx="2"/>
            <a:endCxn id="4" idx="0"/>
          </p:cNvCxnSpPr>
          <p:nvPr/>
        </p:nvCxnSpPr>
        <p:spPr>
          <a:xfrm>
            <a:off x="2836188" y="1754873"/>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EC8CD5-EA24-7547-BCE7-4025DDE2ECB8}"/>
              </a:ext>
            </a:extLst>
          </p:cNvPr>
          <p:cNvSpPr/>
          <p:nvPr/>
        </p:nvSpPr>
        <p:spPr>
          <a:xfrm>
            <a:off x="5809280" y="4197460"/>
            <a:ext cx="2265337"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TportSend</a:t>
            </a:r>
            <a:r>
              <a:rPr lang="en-US" sz="3200" b="1" dirty="0"/>
              <a:t>()</a:t>
            </a:r>
          </a:p>
        </p:txBody>
      </p:sp>
      <p:cxnSp>
        <p:nvCxnSpPr>
          <p:cNvPr id="11" name="Straight Arrow Connector 10">
            <a:extLst>
              <a:ext uri="{FF2B5EF4-FFF2-40B4-BE49-F238E27FC236}">
                <a16:creationId xmlns:a16="http://schemas.microsoft.com/office/drawing/2014/main" id="{0AE9E77C-7DF7-664A-BDA9-FC90A5C68912}"/>
              </a:ext>
            </a:extLst>
          </p:cNvPr>
          <p:cNvCxnSpPr/>
          <p:nvPr/>
        </p:nvCxnSpPr>
        <p:spPr>
          <a:xfrm>
            <a:off x="6940653" y="5063673"/>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327F3B-963F-CC46-A1D9-667A1BF01D64}"/>
              </a:ext>
            </a:extLst>
          </p:cNvPr>
          <p:cNvSpPr txBox="1"/>
          <p:nvPr/>
        </p:nvSpPr>
        <p:spPr>
          <a:xfrm>
            <a:off x="5264255" y="5685466"/>
            <a:ext cx="3288225" cy="523220"/>
          </a:xfrm>
          <a:prstGeom prst="rect">
            <a:avLst/>
          </a:prstGeom>
          <a:noFill/>
        </p:spPr>
        <p:txBody>
          <a:bodyPr wrap="square" rtlCol="0">
            <a:spAutoFit/>
          </a:bodyPr>
          <a:lstStyle/>
          <a:p>
            <a:pPr algn="ctr"/>
            <a:r>
              <a:rPr lang="en-US" sz="2800" b="1" dirty="0"/>
              <a:t>Send Data to IP</a:t>
            </a:r>
          </a:p>
        </p:txBody>
      </p:sp>
      <p:sp>
        <p:nvSpPr>
          <p:cNvPr id="13" name="Rectangle 12">
            <a:extLst>
              <a:ext uri="{FF2B5EF4-FFF2-40B4-BE49-F238E27FC236}">
                <a16:creationId xmlns:a16="http://schemas.microsoft.com/office/drawing/2014/main" id="{553CB505-5DFA-EC45-9FEC-375A5DAB3629}"/>
              </a:ext>
            </a:extLst>
          </p:cNvPr>
          <p:cNvSpPr/>
          <p:nvPr/>
        </p:nvSpPr>
        <p:spPr>
          <a:xfrm>
            <a:off x="8552480" y="2867185"/>
            <a:ext cx="3288225" cy="117787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Transmission Rate Control</a:t>
            </a:r>
          </a:p>
        </p:txBody>
      </p:sp>
      <p:cxnSp>
        <p:nvCxnSpPr>
          <p:cNvPr id="15" name="Elbow Connector 14">
            <a:extLst>
              <a:ext uri="{FF2B5EF4-FFF2-40B4-BE49-F238E27FC236}">
                <a16:creationId xmlns:a16="http://schemas.microsoft.com/office/drawing/2014/main" id="{4E03A18B-B971-5342-9A5C-BFEDDE20619D}"/>
              </a:ext>
            </a:extLst>
          </p:cNvPr>
          <p:cNvCxnSpPr>
            <a:cxnSpLocks/>
            <a:stCxn id="13" idx="1"/>
            <a:endCxn id="10" idx="0"/>
          </p:cNvCxnSpPr>
          <p:nvPr/>
        </p:nvCxnSpPr>
        <p:spPr>
          <a:xfrm rot="10800000" flipV="1">
            <a:off x="6941950" y="3456122"/>
            <a:ext cx="1610531" cy="741338"/>
          </a:xfrm>
          <a:prstGeom prst="bentConnector2">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13C92C-68FE-844B-B9EA-FABD694DC61C}"/>
              </a:ext>
            </a:extLst>
          </p:cNvPr>
          <p:cNvSpPr txBox="1"/>
          <p:nvPr/>
        </p:nvSpPr>
        <p:spPr>
          <a:xfrm>
            <a:off x="246028" y="1519821"/>
            <a:ext cx="1365146" cy="707886"/>
          </a:xfrm>
          <a:prstGeom prst="rect">
            <a:avLst/>
          </a:prstGeom>
          <a:noFill/>
        </p:spPr>
        <p:txBody>
          <a:bodyPr wrap="square" rtlCol="0">
            <a:spAutoFit/>
          </a:bodyPr>
          <a:lstStyle/>
          <a:p>
            <a:pPr algn="ctr"/>
            <a:r>
              <a:rPr lang="en-US" sz="4000" b="1" dirty="0"/>
              <a:t>USER</a:t>
            </a:r>
          </a:p>
        </p:txBody>
      </p:sp>
      <p:sp>
        <p:nvSpPr>
          <p:cNvPr id="17" name="TextBox 16">
            <a:extLst>
              <a:ext uri="{FF2B5EF4-FFF2-40B4-BE49-F238E27FC236}">
                <a16:creationId xmlns:a16="http://schemas.microsoft.com/office/drawing/2014/main" id="{3F43C891-7890-9F4B-8141-160B92D084C5}"/>
              </a:ext>
            </a:extLst>
          </p:cNvPr>
          <p:cNvSpPr txBox="1"/>
          <p:nvPr/>
        </p:nvSpPr>
        <p:spPr>
          <a:xfrm>
            <a:off x="246027" y="3931275"/>
            <a:ext cx="1923735" cy="707886"/>
          </a:xfrm>
          <a:prstGeom prst="rect">
            <a:avLst/>
          </a:prstGeom>
          <a:noFill/>
        </p:spPr>
        <p:txBody>
          <a:bodyPr wrap="square" rtlCol="0">
            <a:spAutoFit/>
          </a:bodyPr>
          <a:lstStyle/>
          <a:p>
            <a:pPr algn="ctr"/>
            <a:r>
              <a:rPr lang="en-US" sz="4000" b="1" dirty="0"/>
              <a:t>KERNEL</a:t>
            </a:r>
          </a:p>
        </p:txBody>
      </p:sp>
      <p:sp>
        <p:nvSpPr>
          <p:cNvPr id="18" name="TextBox 17">
            <a:extLst>
              <a:ext uri="{FF2B5EF4-FFF2-40B4-BE49-F238E27FC236}">
                <a16:creationId xmlns:a16="http://schemas.microsoft.com/office/drawing/2014/main" id="{18D98D72-8D1B-9D43-AEBE-137181BED46E}"/>
              </a:ext>
            </a:extLst>
          </p:cNvPr>
          <p:cNvSpPr txBox="1"/>
          <p:nvPr/>
        </p:nvSpPr>
        <p:spPr>
          <a:xfrm>
            <a:off x="6597110" y="2533010"/>
            <a:ext cx="2500395" cy="954107"/>
          </a:xfrm>
          <a:prstGeom prst="rect">
            <a:avLst/>
          </a:prstGeom>
          <a:noFill/>
        </p:spPr>
        <p:txBody>
          <a:bodyPr wrap="square" rtlCol="0">
            <a:spAutoFit/>
          </a:bodyPr>
          <a:lstStyle/>
          <a:p>
            <a:r>
              <a:rPr lang="en-US" sz="2800" b="1" dirty="0"/>
              <a:t>Trigger Periodically</a:t>
            </a:r>
          </a:p>
        </p:txBody>
      </p:sp>
      <p:pic>
        <p:nvPicPr>
          <p:cNvPr id="2" name="Picture 1">
            <a:extLst>
              <a:ext uri="{FF2B5EF4-FFF2-40B4-BE49-F238E27FC236}">
                <a16:creationId xmlns:a16="http://schemas.microsoft.com/office/drawing/2014/main" id="{05FB8B10-D726-6A45-97DC-8F9692BD85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7253" y="4077687"/>
            <a:ext cx="2784322" cy="1192029"/>
          </a:xfrm>
          <a:prstGeom prst="rect">
            <a:avLst/>
          </a:prstGeom>
        </p:spPr>
      </p:pic>
      <p:cxnSp>
        <p:nvCxnSpPr>
          <p:cNvPr id="19" name="Straight Arrow Connector 18">
            <a:extLst>
              <a:ext uri="{FF2B5EF4-FFF2-40B4-BE49-F238E27FC236}">
                <a16:creationId xmlns:a16="http://schemas.microsoft.com/office/drawing/2014/main" id="{BCECD1FF-6D55-B041-8517-434E221A967F}"/>
              </a:ext>
            </a:extLst>
          </p:cNvPr>
          <p:cNvCxnSpPr>
            <a:cxnSpLocks/>
          </p:cNvCxnSpPr>
          <p:nvPr/>
        </p:nvCxnSpPr>
        <p:spPr>
          <a:xfrm>
            <a:off x="2862014" y="3357840"/>
            <a:ext cx="0" cy="83962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0CF513A-955C-8E4F-8C53-0D2D6B9B7B0E}"/>
              </a:ext>
            </a:extLst>
          </p:cNvPr>
          <p:cNvCxnSpPr>
            <a:cxnSpLocks/>
            <a:endCxn id="10" idx="1"/>
          </p:cNvCxnSpPr>
          <p:nvPr/>
        </p:nvCxnSpPr>
        <p:spPr>
          <a:xfrm flipV="1">
            <a:off x="4293029" y="4639162"/>
            <a:ext cx="1516251" cy="3454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09AB468-53E3-C74E-A5BD-E7966A672B3C}"/>
              </a:ext>
            </a:extLst>
          </p:cNvPr>
          <p:cNvSpPr txBox="1"/>
          <p:nvPr/>
        </p:nvSpPr>
        <p:spPr>
          <a:xfrm>
            <a:off x="1122005" y="5306113"/>
            <a:ext cx="4200043" cy="523220"/>
          </a:xfrm>
          <a:prstGeom prst="rect">
            <a:avLst/>
          </a:prstGeom>
          <a:noFill/>
        </p:spPr>
        <p:txBody>
          <a:bodyPr wrap="square" rtlCol="0">
            <a:spAutoFit/>
          </a:bodyPr>
          <a:lstStyle/>
          <a:p>
            <a:pPr algn="ctr"/>
            <a:r>
              <a:rPr lang="en-US" sz="2800" b="1" dirty="0"/>
              <a:t>Transport Buffer - Sender</a:t>
            </a:r>
          </a:p>
        </p:txBody>
      </p:sp>
      <p:sp>
        <p:nvSpPr>
          <p:cNvPr id="22" name="TextBox 21">
            <a:extLst>
              <a:ext uri="{FF2B5EF4-FFF2-40B4-BE49-F238E27FC236}">
                <a16:creationId xmlns:a16="http://schemas.microsoft.com/office/drawing/2014/main" id="{EB7E3726-2D16-7E4F-8DD6-40C5EEAA13CF}"/>
              </a:ext>
            </a:extLst>
          </p:cNvPr>
          <p:cNvSpPr txBox="1"/>
          <p:nvPr/>
        </p:nvSpPr>
        <p:spPr>
          <a:xfrm>
            <a:off x="4293029" y="1056164"/>
            <a:ext cx="7547676" cy="954107"/>
          </a:xfrm>
          <a:prstGeom prst="rect">
            <a:avLst/>
          </a:prstGeom>
          <a:noFill/>
        </p:spPr>
        <p:txBody>
          <a:bodyPr wrap="square" rtlCol="0">
            <a:spAutoFit/>
          </a:bodyPr>
          <a:lstStyle/>
          <a:p>
            <a:r>
              <a:rPr lang="en-US" sz="2800" b="1" dirty="0">
                <a:solidFill>
                  <a:srgbClr val="FF0000"/>
                </a:solidFill>
              </a:rPr>
              <a:t>Different connections are treated differently, so we need connection specific source buffering </a:t>
            </a:r>
          </a:p>
        </p:txBody>
      </p:sp>
      <p:sp>
        <p:nvSpPr>
          <p:cNvPr id="23" name="TextBox 22">
            <a:extLst>
              <a:ext uri="{FF2B5EF4-FFF2-40B4-BE49-F238E27FC236}">
                <a16:creationId xmlns:a16="http://schemas.microsoft.com/office/drawing/2014/main" id="{965BCFBB-8A87-7C4D-813B-B7E0297E2E26}"/>
              </a:ext>
            </a:extLst>
          </p:cNvPr>
          <p:cNvSpPr txBox="1"/>
          <p:nvPr/>
        </p:nvSpPr>
        <p:spPr>
          <a:xfrm>
            <a:off x="8190852" y="4556150"/>
            <a:ext cx="4001148" cy="1815882"/>
          </a:xfrm>
          <a:prstGeom prst="rect">
            <a:avLst/>
          </a:prstGeom>
          <a:noFill/>
        </p:spPr>
        <p:txBody>
          <a:bodyPr wrap="square" rtlCol="0">
            <a:spAutoFit/>
          </a:bodyPr>
          <a:lstStyle/>
          <a:p>
            <a:pPr algn="ctr"/>
            <a:r>
              <a:rPr lang="en-US" sz="2800" b="1" dirty="0">
                <a:solidFill>
                  <a:srgbClr val="00B050"/>
                </a:solidFill>
              </a:rPr>
              <a:t>write() call blocks the port until the complete data is written in the transport buffer</a:t>
            </a:r>
          </a:p>
        </p:txBody>
      </p:sp>
      <p:sp>
        <p:nvSpPr>
          <p:cNvPr id="24" name="TextBox 23">
            <a:extLst>
              <a:ext uri="{FF2B5EF4-FFF2-40B4-BE49-F238E27FC236}">
                <a16:creationId xmlns:a16="http://schemas.microsoft.com/office/drawing/2014/main" id="{527D68A2-964C-F44F-88B1-03200FF35AE2}"/>
              </a:ext>
            </a:extLst>
          </p:cNvPr>
          <p:cNvSpPr txBox="1"/>
          <p:nvPr/>
        </p:nvSpPr>
        <p:spPr>
          <a:xfrm>
            <a:off x="5383076" y="6252416"/>
            <a:ext cx="6808924" cy="523220"/>
          </a:xfrm>
          <a:prstGeom prst="rect">
            <a:avLst/>
          </a:prstGeom>
          <a:noFill/>
        </p:spPr>
        <p:txBody>
          <a:bodyPr wrap="square" rtlCol="0">
            <a:spAutoFit/>
          </a:bodyPr>
          <a:lstStyle/>
          <a:p>
            <a:pPr algn="r"/>
            <a:r>
              <a:rPr lang="en-US" sz="2800" b="1" dirty="0"/>
              <a:t>Function names are hypothetical</a:t>
            </a:r>
          </a:p>
        </p:txBody>
      </p:sp>
    </p:spTree>
    <p:extLst>
      <p:ext uri="{BB962C8B-B14F-4D97-AF65-F5344CB8AC3E}">
        <p14:creationId xmlns:p14="http://schemas.microsoft.com/office/powerpoint/2010/main" val="244510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CFD39-B8C6-3D4C-917C-060FD2276AE6}"/>
              </a:ext>
            </a:extLst>
          </p:cNvPr>
          <p:cNvSpPr>
            <a:spLocks noGrp="1"/>
          </p:cNvSpPr>
          <p:nvPr>
            <p:ph type="title"/>
          </p:nvPr>
        </p:nvSpPr>
        <p:spPr/>
        <p:txBody>
          <a:bodyPr/>
          <a:lstStyle/>
          <a:p>
            <a:r>
              <a:rPr lang="en-US" dirty="0"/>
              <a:t>Application Transport Interfacing – Receiver Side</a:t>
            </a:r>
          </a:p>
        </p:txBody>
      </p:sp>
      <p:cxnSp>
        <p:nvCxnSpPr>
          <p:cNvPr id="6" name="Straight Connector 5">
            <a:extLst>
              <a:ext uri="{FF2B5EF4-FFF2-40B4-BE49-F238E27FC236}">
                <a16:creationId xmlns:a16="http://schemas.microsoft.com/office/drawing/2014/main" id="{5B136E14-FC00-884A-AD04-5039D9A394E0}"/>
              </a:ext>
            </a:extLst>
          </p:cNvPr>
          <p:cNvCxnSpPr/>
          <p:nvPr/>
        </p:nvCxnSpPr>
        <p:spPr>
          <a:xfrm>
            <a:off x="278969" y="2574211"/>
            <a:ext cx="11561736"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AC0A00-95A1-DE4B-9D74-AAB148454C6C}"/>
              </a:ext>
            </a:extLst>
          </p:cNvPr>
          <p:cNvSpPr/>
          <p:nvPr/>
        </p:nvSpPr>
        <p:spPr>
          <a:xfrm>
            <a:off x="1751306" y="1010955"/>
            <a:ext cx="2169763" cy="74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APPLICATION</a:t>
            </a:r>
          </a:p>
        </p:txBody>
      </p:sp>
      <p:sp>
        <p:nvSpPr>
          <p:cNvPr id="4" name="Rectangle 3">
            <a:extLst>
              <a:ext uri="{FF2B5EF4-FFF2-40B4-BE49-F238E27FC236}">
                <a16:creationId xmlns:a16="http://schemas.microsoft.com/office/drawing/2014/main" id="{54F0114D-3054-8240-A67F-B5775EE23D5F}"/>
              </a:ext>
            </a:extLst>
          </p:cNvPr>
          <p:cNvSpPr/>
          <p:nvPr/>
        </p:nvSpPr>
        <p:spPr>
          <a:xfrm>
            <a:off x="1379348" y="2433236"/>
            <a:ext cx="2913681" cy="883403"/>
          </a:xfrm>
          <a:prstGeom prst="rect">
            <a:avLst/>
          </a:prstGeom>
          <a:solidFill>
            <a:srgbClr val="FF0000"/>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read(), </a:t>
            </a:r>
            <a:r>
              <a:rPr lang="en-US" sz="3200" b="1" dirty="0" err="1"/>
              <a:t>recv</a:t>
            </a:r>
            <a:r>
              <a:rPr lang="en-US" sz="3200" b="1" dirty="0"/>
              <a:t>()</a:t>
            </a:r>
          </a:p>
        </p:txBody>
      </p:sp>
      <p:cxnSp>
        <p:nvCxnSpPr>
          <p:cNvPr id="9" name="Straight Arrow Connector 8">
            <a:extLst>
              <a:ext uri="{FF2B5EF4-FFF2-40B4-BE49-F238E27FC236}">
                <a16:creationId xmlns:a16="http://schemas.microsoft.com/office/drawing/2014/main" id="{3A619608-72F0-EF48-81E5-364BB675677F}"/>
              </a:ext>
            </a:extLst>
          </p:cNvPr>
          <p:cNvCxnSpPr>
            <a:cxnSpLocks/>
            <a:stCxn id="4" idx="0"/>
            <a:endCxn id="7" idx="2"/>
          </p:cNvCxnSpPr>
          <p:nvPr/>
        </p:nvCxnSpPr>
        <p:spPr>
          <a:xfrm flipH="1" flipV="1">
            <a:off x="2836188" y="1754873"/>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EC8CD5-EA24-7547-BCE7-4025DDE2ECB8}"/>
              </a:ext>
            </a:extLst>
          </p:cNvPr>
          <p:cNvSpPr/>
          <p:nvPr/>
        </p:nvSpPr>
        <p:spPr>
          <a:xfrm>
            <a:off x="1146875" y="5225497"/>
            <a:ext cx="2604005"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CheckBuffer</a:t>
            </a:r>
            <a:r>
              <a:rPr lang="en-US" sz="3200" b="1" dirty="0"/>
              <a:t>()</a:t>
            </a:r>
          </a:p>
        </p:txBody>
      </p:sp>
      <p:cxnSp>
        <p:nvCxnSpPr>
          <p:cNvPr id="11" name="Straight Arrow Connector 10">
            <a:extLst>
              <a:ext uri="{FF2B5EF4-FFF2-40B4-BE49-F238E27FC236}">
                <a16:creationId xmlns:a16="http://schemas.microsoft.com/office/drawing/2014/main" id="{0AE9E77C-7DF7-664A-BDA9-FC90A5C68912}"/>
              </a:ext>
            </a:extLst>
          </p:cNvPr>
          <p:cNvCxnSpPr>
            <a:cxnSpLocks/>
            <a:endCxn id="4" idx="2"/>
          </p:cNvCxnSpPr>
          <p:nvPr/>
        </p:nvCxnSpPr>
        <p:spPr>
          <a:xfrm flipV="1">
            <a:off x="2818509" y="3316639"/>
            <a:ext cx="17680" cy="1908858"/>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13C92C-68FE-844B-B9EA-FABD694DC61C}"/>
              </a:ext>
            </a:extLst>
          </p:cNvPr>
          <p:cNvSpPr txBox="1"/>
          <p:nvPr/>
        </p:nvSpPr>
        <p:spPr>
          <a:xfrm>
            <a:off x="246028" y="1519821"/>
            <a:ext cx="1365146" cy="707886"/>
          </a:xfrm>
          <a:prstGeom prst="rect">
            <a:avLst/>
          </a:prstGeom>
          <a:noFill/>
        </p:spPr>
        <p:txBody>
          <a:bodyPr wrap="square" rtlCol="0">
            <a:spAutoFit/>
          </a:bodyPr>
          <a:lstStyle/>
          <a:p>
            <a:pPr algn="ctr"/>
            <a:r>
              <a:rPr lang="en-US" sz="4000" b="1" dirty="0"/>
              <a:t>USER</a:t>
            </a:r>
          </a:p>
        </p:txBody>
      </p:sp>
      <p:sp>
        <p:nvSpPr>
          <p:cNvPr id="17" name="TextBox 16">
            <a:extLst>
              <a:ext uri="{FF2B5EF4-FFF2-40B4-BE49-F238E27FC236}">
                <a16:creationId xmlns:a16="http://schemas.microsoft.com/office/drawing/2014/main" id="{3F43C891-7890-9F4B-8141-160B92D084C5}"/>
              </a:ext>
            </a:extLst>
          </p:cNvPr>
          <p:cNvSpPr txBox="1"/>
          <p:nvPr/>
        </p:nvSpPr>
        <p:spPr>
          <a:xfrm>
            <a:off x="92574" y="3220572"/>
            <a:ext cx="1923735" cy="707886"/>
          </a:xfrm>
          <a:prstGeom prst="rect">
            <a:avLst/>
          </a:prstGeom>
          <a:noFill/>
        </p:spPr>
        <p:txBody>
          <a:bodyPr wrap="square" rtlCol="0">
            <a:spAutoFit/>
          </a:bodyPr>
          <a:lstStyle/>
          <a:p>
            <a:pPr algn="ctr"/>
            <a:r>
              <a:rPr lang="en-US" sz="4000" b="1" dirty="0"/>
              <a:t>KERNEL</a:t>
            </a:r>
          </a:p>
        </p:txBody>
      </p:sp>
      <p:pic>
        <p:nvPicPr>
          <p:cNvPr id="31" name="Picture 30">
            <a:extLst>
              <a:ext uri="{FF2B5EF4-FFF2-40B4-BE49-F238E27FC236}">
                <a16:creationId xmlns:a16="http://schemas.microsoft.com/office/drawing/2014/main" id="{164E1E3D-27F3-1645-8B3A-F080519E21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33947" y="4989408"/>
            <a:ext cx="3176460" cy="1359912"/>
          </a:xfrm>
          <a:prstGeom prst="rect">
            <a:avLst/>
          </a:prstGeom>
        </p:spPr>
      </p:pic>
      <p:cxnSp>
        <p:nvCxnSpPr>
          <p:cNvPr id="33" name="Straight Arrow Connector 32">
            <a:extLst>
              <a:ext uri="{FF2B5EF4-FFF2-40B4-BE49-F238E27FC236}">
                <a16:creationId xmlns:a16="http://schemas.microsoft.com/office/drawing/2014/main" id="{C4556504-EB32-C240-BB06-BACF76B1C112}"/>
              </a:ext>
            </a:extLst>
          </p:cNvPr>
          <p:cNvCxnSpPr>
            <a:cxnSpLocks/>
          </p:cNvCxnSpPr>
          <p:nvPr/>
        </p:nvCxnSpPr>
        <p:spPr>
          <a:xfrm flipH="1">
            <a:off x="7005929" y="5635075"/>
            <a:ext cx="2557220" cy="3212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6FC2A9-F43D-D947-81B3-8CFE351A9AD9}"/>
              </a:ext>
            </a:extLst>
          </p:cNvPr>
          <p:cNvSpPr txBox="1"/>
          <p:nvPr/>
        </p:nvSpPr>
        <p:spPr>
          <a:xfrm>
            <a:off x="3959815" y="6352992"/>
            <a:ext cx="4200043" cy="523220"/>
          </a:xfrm>
          <a:prstGeom prst="rect">
            <a:avLst/>
          </a:prstGeom>
          <a:noFill/>
        </p:spPr>
        <p:txBody>
          <a:bodyPr wrap="square" rtlCol="0">
            <a:spAutoFit/>
          </a:bodyPr>
          <a:lstStyle/>
          <a:p>
            <a:pPr algn="ctr"/>
            <a:r>
              <a:rPr lang="en-US" sz="2800" b="1" dirty="0"/>
              <a:t>Transport Buffer - Receiver</a:t>
            </a:r>
          </a:p>
        </p:txBody>
      </p:sp>
      <p:cxnSp>
        <p:nvCxnSpPr>
          <p:cNvPr id="38" name="Straight Arrow Connector 37">
            <a:extLst>
              <a:ext uri="{FF2B5EF4-FFF2-40B4-BE49-F238E27FC236}">
                <a16:creationId xmlns:a16="http://schemas.microsoft.com/office/drawing/2014/main" id="{3A5457D2-9390-A345-98F4-F81F4523076B}"/>
              </a:ext>
            </a:extLst>
          </p:cNvPr>
          <p:cNvCxnSpPr>
            <a:cxnSpLocks/>
            <a:stCxn id="31" idx="1"/>
            <a:endCxn id="10" idx="3"/>
          </p:cNvCxnSpPr>
          <p:nvPr/>
        </p:nvCxnSpPr>
        <p:spPr>
          <a:xfrm flipH="1" flipV="1">
            <a:off x="3750880" y="5667199"/>
            <a:ext cx="783067" cy="21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96DC161A-44D7-2343-A5E7-10E12C029EC8}"/>
              </a:ext>
            </a:extLst>
          </p:cNvPr>
          <p:cNvSpPr txBox="1"/>
          <p:nvPr/>
        </p:nvSpPr>
        <p:spPr>
          <a:xfrm>
            <a:off x="874358" y="4327132"/>
            <a:ext cx="2226267" cy="523220"/>
          </a:xfrm>
          <a:prstGeom prst="rect">
            <a:avLst/>
          </a:prstGeom>
          <a:noFill/>
        </p:spPr>
        <p:txBody>
          <a:bodyPr wrap="square" rtlCol="0">
            <a:spAutoFit/>
          </a:bodyPr>
          <a:lstStyle/>
          <a:p>
            <a:pPr algn="ctr"/>
            <a:r>
              <a:rPr lang="en-US" sz="2800" b="1" dirty="0"/>
              <a:t>Interrupt</a:t>
            </a:r>
          </a:p>
        </p:txBody>
      </p:sp>
      <p:sp>
        <p:nvSpPr>
          <p:cNvPr id="51" name="TextBox 50">
            <a:extLst>
              <a:ext uri="{FF2B5EF4-FFF2-40B4-BE49-F238E27FC236}">
                <a16:creationId xmlns:a16="http://schemas.microsoft.com/office/drawing/2014/main" id="{907004C9-C5EC-2240-BC0E-E04152C9BC2C}"/>
              </a:ext>
            </a:extLst>
          </p:cNvPr>
          <p:cNvSpPr txBox="1"/>
          <p:nvPr/>
        </p:nvSpPr>
        <p:spPr>
          <a:xfrm>
            <a:off x="10120716" y="6108899"/>
            <a:ext cx="2071284" cy="523220"/>
          </a:xfrm>
          <a:prstGeom prst="rect">
            <a:avLst/>
          </a:prstGeom>
          <a:noFill/>
        </p:spPr>
        <p:txBody>
          <a:bodyPr wrap="square" rtlCol="0">
            <a:spAutoFit/>
          </a:bodyPr>
          <a:lstStyle/>
          <a:p>
            <a:pPr algn="ctr"/>
            <a:r>
              <a:rPr lang="en-US" sz="2800" b="1" dirty="0"/>
              <a:t>Data from IP</a:t>
            </a:r>
          </a:p>
        </p:txBody>
      </p:sp>
      <p:cxnSp>
        <p:nvCxnSpPr>
          <p:cNvPr id="52" name="Straight Arrow Connector 51">
            <a:extLst>
              <a:ext uri="{FF2B5EF4-FFF2-40B4-BE49-F238E27FC236}">
                <a16:creationId xmlns:a16="http://schemas.microsoft.com/office/drawing/2014/main" id="{EBA242CA-D2EA-C943-A49B-5A669246DC4D}"/>
              </a:ext>
            </a:extLst>
          </p:cNvPr>
          <p:cNvCxnSpPr>
            <a:cxnSpLocks/>
          </p:cNvCxnSpPr>
          <p:nvPr/>
        </p:nvCxnSpPr>
        <p:spPr>
          <a:xfrm flipH="1" flipV="1">
            <a:off x="7005929" y="5667198"/>
            <a:ext cx="1223671"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698C2E93-EEDB-E040-9C0A-214DFF4B6F25}"/>
              </a:ext>
            </a:extLst>
          </p:cNvPr>
          <p:cNvSpPr/>
          <p:nvPr/>
        </p:nvSpPr>
        <p:spPr>
          <a:xfrm>
            <a:off x="8229600" y="5225496"/>
            <a:ext cx="2185262"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TportRecv</a:t>
            </a:r>
            <a:r>
              <a:rPr lang="en-US" sz="3200" b="1" dirty="0"/>
              <a:t>()</a:t>
            </a:r>
          </a:p>
        </p:txBody>
      </p:sp>
      <p:cxnSp>
        <p:nvCxnSpPr>
          <p:cNvPr id="54" name="Straight Arrow Connector 53">
            <a:extLst>
              <a:ext uri="{FF2B5EF4-FFF2-40B4-BE49-F238E27FC236}">
                <a16:creationId xmlns:a16="http://schemas.microsoft.com/office/drawing/2014/main" id="{8341AA60-1A35-DC42-9174-038E1EF82B54}"/>
              </a:ext>
            </a:extLst>
          </p:cNvPr>
          <p:cNvCxnSpPr>
            <a:cxnSpLocks/>
          </p:cNvCxnSpPr>
          <p:nvPr/>
        </p:nvCxnSpPr>
        <p:spPr>
          <a:xfrm flipH="1" flipV="1">
            <a:off x="10414862" y="5667196"/>
            <a:ext cx="1223671"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B403EA02-9A3F-D946-A88D-EEFFF0CA7F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5424" y="3094743"/>
            <a:ext cx="3176460" cy="1359912"/>
          </a:xfrm>
          <a:prstGeom prst="rect">
            <a:avLst/>
          </a:prstGeom>
        </p:spPr>
      </p:pic>
      <p:cxnSp>
        <p:nvCxnSpPr>
          <p:cNvPr id="56" name="Straight Arrow Connector 55">
            <a:extLst>
              <a:ext uri="{FF2B5EF4-FFF2-40B4-BE49-F238E27FC236}">
                <a16:creationId xmlns:a16="http://schemas.microsoft.com/office/drawing/2014/main" id="{7A25D828-2EF1-F64A-A33C-A705ACFC8E44}"/>
              </a:ext>
            </a:extLst>
          </p:cNvPr>
          <p:cNvCxnSpPr>
            <a:cxnSpLocks/>
          </p:cNvCxnSpPr>
          <p:nvPr/>
        </p:nvCxnSpPr>
        <p:spPr>
          <a:xfrm flipH="1" flipV="1">
            <a:off x="7222211" y="3679004"/>
            <a:ext cx="1549830" cy="15392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08372A9-7A45-B74B-B971-804D8FD54945}"/>
              </a:ext>
            </a:extLst>
          </p:cNvPr>
          <p:cNvSpPr txBox="1"/>
          <p:nvPr/>
        </p:nvSpPr>
        <p:spPr>
          <a:xfrm>
            <a:off x="4455762" y="1152523"/>
            <a:ext cx="7547676" cy="1384995"/>
          </a:xfrm>
          <a:prstGeom prst="rect">
            <a:avLst/>
          </a:prstGeom>
          <a:noFill/>
        </p:spPr>
        <p:txBody>
          <a:bodyPr wrap="square" rtlCol="0">
            <a:spAutoFit/>
          </a:bodyPr>
          <a:lstStyle/>
          <a:p>
            <a:pPr algn="ctr"/>
            <a:r>
              <a:rPr lang="en-US" sz="2800" b="1" dirty="0">
                <a:solidFill>
                  <a:srgbClr val="C00000"/>
                </a:solidFill>
              </a:rPr>
              <a:t>read() call blocks the port until the data is received and the complete data is read from the transport buffer</a:t>
            </a:r>
          </a:p>
        </p:txBody>
      </p:sp>
      <p:sp>
        <p:nvSpPr>
          <p:cNvPr id="23" name="TextBox 22">
            <a:extLst>
              <a:ext uri="{FF2B5EF4-FFF2-40B4-BE49-F238E27FC236}">
                <a16:creationId xmlns:a16="http://schemas.microsoft.com/office/drawing/2014/main" id="{B1EADCE8-666B-AC42-8D0F-EC0F03386D80}"/>
              </a:ext>
            </a:extLst>
          </p:cNvPr>
          <p:cNvSpPr txBox="1"/>
          <p:nvPr/>
        </p:nvSpPr>
        <p:spPr>
          <a:xfrm>
            <a:off x="5194514" y="2569373"/>
            <a:ext cx="6808924" cy="523220"/>
          </a:xfrm>
          <a:prstGeom prst="rect">
            <a:avLst/>
          </a:prstGeom>
          <a:noFill/>
        </p:spPr>
        <p:txBody>
          <a:bodyPr wrap="square" rtlCol="0">
            <a:spAutoFit/>
          </a:bodyPr>
          <a:lstStyle/>
          <a:p>
            <a:pPr algn="r"/>
            <a:r>
              <a:rPr lang="en-US" sz="2800" b="1" dirty="0"/>
              <a:t>Function names are hypothetical</a:t>
            </a:r>
          </a:p>
        </p:txBody>
      </p:sp>
    </p:spTree>
    <p:extLst>
      <p:ext uri="{BB962C8B-B14F-4D97-AF65-F5344CB8AC3E}">
        <p14:creationId xmlns:p14="http://schemas.microsoft.com/office/powerpoint/2010/main" val="16399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CFD39-B8C6-3D4C-917C-060FD2276AE6}"/>
              </a:ext>
            </a:extLst>
          </p:cNvPr>
          <p:cNvSpPr>
            <a:spLocks noGrp="1"/>
          </p:cNvSpPr>
          <p:nvPr>
            <p:ph type="title"/>
          </p:nvPr>
        </p:nvSpPr>
        <p:spPr/>
        <p:txBody>
          <a:bodyPr>
            <a:normAutofit fontScale="90000"/>
          </a:bodyPr>
          <a:lstStyle/>
          <a:p>
            <a:r>
              <a:rPr lang="en-US" dirty="0"/>
              <a:t>Application Transport Interfacing – Receiver Side (Alternate Implementation)</a:t>
            </a:r>
          </a:p>
        </p:txBody>
      </p:sp>
      <p:cxnSp>
        <p:nvCxnSpPr>
          <p:cNvPr id="6" name="Straight Connector 5">
            <a:extLst>
              <a:ext uri="{FF2B5EF4-FFF2-40B4-BE49-F238E27FC236}">
                <a16:creationId xmlns:a16="http://schemas.microsoft.com/office/drawing/2014/main" id="{5B136E14-FC00-884A-AD04-5039D9A394E0}"/>
              </a:ext>
            </a:extLst>
          </p:cNvPr>
          <p:cNvCxnSpPr/>
          <p:nvPr/>
        </p:nvCxnSpPr>
        <p:spPr>
          <a:xfrm>
            <a:off x="278969" y="2574211"/>
            <a:ext cx="11561736"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AC0A00-95A1-DE4B-9D74-AAB148454C6C}"/>
              </a:ext>
            </a:extLst>
          </p:cNvPr>
          <p:cNvSpPr/>
          <p:nvPr/>
        </p:nvSpPr>
        <p:spPr>
          <a:xfrm>
            <a:off x="1751306" y="1010955"/>
            <a:ext cx="2169763" cy="74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APPLICATION</a:t>
            </a:r>
          </a:p>
        </p:txBody>
      </p:sp>
      <p:sp>
        <p:nvSpPr>
          <p:cNvPr id="4" name="Rectangle 3">
            <a:extLst>
              <a:ext uri="{FF2B5EF4-FFF2-40B4-BE49-F238E27FC236}">
                <a16:creationId xmlns:a16="http://schemas.microsoft.com/office/drawing/2014/main" id="{54F0114D-3054-8240-A67F-B5775EE23D5F}"/>
              </a:ext>
            </a:extLst>
          </p:cNvPr>
          <p:cNvSpPr/>
          <p:nvPr/>
        </p:nvSpPr>
        <p:spPr>
          <a:xfrm>
            <a:off x="1379348" y="2433236"/>
            <a:ext cx="2913681" cy="883403"/>
          </a:xfrm>
          <a:prstGeom prst="rect">
            <a:avLst/>
          </a:prstGeom>
          <a:solidFill>
            <a:srgbClr val="FF0000"/>
          </a:soli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read(), </a:t>
            </a:r>
            <a:r>
              <a:rPr lang="en-US" sz="3200" b="1" dirty="0" err="1"/>
              <a:t>recv</a:t>
            </a:r>
            <a:r>
              <a:rPr lang="en-US" sz="3200" b="1" dirty="0"/>
              <a:t>()</a:t>
            </a:r>
          </a:p>
        </p:txBody>
      </p:sp>
      <p:cxnSp>
        <p:nvCxnSpPr>
          <p:cNvPr id="9" name="Straight Arrow Connector 8">
            <a:extLst>
              <a:ext uri="{FF2B5EF4-FFF2-40B4-BE49-F238E27FC236}">
                <a16:creationId xmlns:a16="http://schemas.microsoft.com/office/drawing/2014/main" id="{3A619608-72F0-EF48-81E5-364BB675677F}"/>
              </a:ext>
            </a:extLst>
          </p:cNvPr>
          <p:cNvCxnSpPr>
            <a:cxnSpLocks/>
            <a:stCxn id="4" idx="0"/>
            <a:endCxn id="7" idx="2"/>
          </p:cNvCxnSpPr>
          <p:nvPr/>
        </p:nvCxnSpPr>
        <p:spPr>
          <a:xfrm flipH="1" flipV="1">
            <a:off x="2836188" y="1754873"/>
            <a:ext cx="1" cy="678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7EC8CD5-EA24-7547-BCE7-4025DDE2ECB8}"/>
              </a:ext>
            </a:extLst>
          </p:cNvPr>
          <p:cNvSpPr/>
          <p:nvPr/>
        </p:nvSpPr>
        <p:spPr>
          <a:xfrm>
            <a:off x="1007390" y="5225497"/>
            <a:ext cx="2185262"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PollBuffer</a:t>
            </a:r>
            <a:r>
              <a:rPr lang="en-US" sz="3200" b="1" dirty="0"/>
              <a:t>()</a:t>
            </a:r>
          </a:p>
        </p:txBody>
      </p:sp>
      <p:cxnSp>
        <p:nvCxnSpPr>
          <p:cNvPr id="11" name="Straight Arrow Connector 10">
            <a:extLst>
              <a:ext uri="{FF2B5EF4-FFF2-40B4-BE49-F238E27FC236}">
                <a16:creationId xmlns:a16="http://schemas.microsoft.com/office/drawing/2014/main" id="{0AE9E77C-7DF7-664A-BDA9-FC90A5C68912}"/>
              </a:ext>
            </a:extLst>
          </p:cNvPr>
          <p:cNvCxnSpPr>
            <a:cxnSpLocks/>
          </p:cNvCxnSpPr>
          <p:nvPr/>
        </p:nvCxnSpPr>
        <p:spPr>
          <a:xfrm flipV="1">
            <a:off x="2727047" y="3318661"/>
            <a:ext cx="17680" cy="1908858"/>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7327F3B-963F-CC46-A1D9-667A1BF01D64}"/>
              </a:ext>
            </a:extLst>
          </p:cNvPr>
          <p:cNvSpPr txBox="1"/>
          <p:nvPr/>
        </p:nvSpPr>
        <p:spPr>
          <a:xfrm>
            <a:off x="10120716" y="6108899"/>
            <a:ext cx="2071284" cy="523220"/>
          </a:xfrm>
          <a:prstGeom prst="rect">
            <a:avLst/>
          </a:prstGeom>
          <a:noFill/>
        </p:spPr>
        <p:txBody>
          <a:bodyPr wrap="square" rtlCol="0">
            <a:spAutoFit/>
          </a:bodyPr>
          <a:lstStyle/>
          <a:p>
            <a:pPr algn="ctr"/>
            <a:r>
              <a:rPr lang="en-US" sz="2800" b="1" dirty="0"/>
              <a:t>Data from IP</a:t>
            </a:r>
          </a:p>
        </p:txBody>
      </p:sp>
      <p:sp>
        <p:nvSpPr>
          <p:cNvPr id="16" name="TextBox 15">
            <a:extLst>
              <a:ext uri="{FF2B5EF4-FFF2-40B4-BE49-F238E27FC236}">
                <a16:creationId xmlns:a16="http://schemas.microsoft.com/office/drawing/2014/main" id="{3713C92C-68FE-844B-B9EA-FABD694DC61C}"/>
              </a:ext>
            </a:extLst>
          </p:cNvPr>
          <p:cNvSpPr txBox="1"/>
          <p:nvPr/>
        </p:nvSpPr>
        <p:spPr>
          <a:xfrm>
            <a:off x="246028" y="1519821"/>
            <a:ext cx="1365146" cy="707886"/>
          </a:xfrm>
          <a:prstGeom prst="rect">
            <a:avLst/>
          </a:prstGeom>
          <a:noFill/>
        </p:spPr>
        <p:txBody>
          <a:bodyPr wrap="square" rtlCol="0">
            <a:spAutoFit/>
          </a:bodyPr>
          <a:lstStyle/>
          <a:p>
            <a:pPr algn="ctr"/>
            <a:r>
              <a:rPr lang="en-US" sz="4000" b="1" dirty="0"/>
              <a:t>USER</a:t>
            </a:r>
          </a:p>
        </p:txBody>
      </p:sp>
      <p:sp>
        <p:nvSpPr>
          <p:cNvPr id="17" name="TextBox 16">
            <a:extLst>
              <a:ext uri="{FF2B5EF4-FFF2-40B4-BE49-F238E27FC236}">
                <a16:creationId xmlns:a16="http://schemas.microsoft.com/office/drawing/2014/main" id="{3F43C891-7890-9F4B-8141-160B92D084C5}"/>
              </a:ext>
            </a:extLst>
          </p:cNvPr>
          <p:cNvSpPr txBox="1"/>
          <p:nvPr/>
        </p:nvSpPr>
        <p:spPr>
          <a:xfrm>
            <a:off x="92574" y="3220572"/>
            <a:ext cx="1923735" cy="707886"/>
          </a:xfrm>
          <a:prstGeom prst="rect">
            <a:avLst/>
          </a:prstGeom>
          <a:noFill/>
        </p:spPr>
        <p:txBody>
          <a:bodyPr wrap="square" rtlCol="0">
            <a:spAutoFit/>
          </a:bodyPr>
          <a:lstStyle/>
          <a:p>
            <a:pPr algn="ctr"/>
            <a:r>
              <a:rPr lang="en-US" sz="4000" b="1" dirty="0"/>
              <a:t>KERNEL</a:t>
            </a:r>
          </a:p>
        </p:txBody>
      </p:sp>
      <p:pic>
        <p:nvPicPr>
          <p:cNvPr id="31" name="Picture 30">
            <a:extLst>
              <a:ext uri="{FF2B5EF4-FFF2-40B4-BE49-F238E27FC236}">
                <a16:creationId xmlns:a16="http://schemas.microsoft.com/office/drawing/2014/main" id="{164E1E3D-27F3-1645-8B3A-F080519E21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33947" y="4989408"/>
            <a:ext cx="3176460" cy="1359912"/>
          </a:xfrm>
          <a:prstGeom prst="rect">
            <a:avLst/>
          </a:prstGeom>
        </p:spPr>
      </p:pic>
      <p:cxnSp>
        <p:nvCxnSpPr>
          <p:cNvPr id="33" name="Straight Arrow Connector 32">
            <a:extLst>
              <a:ext uri="{FF2B5EF4-FFF2-40B4-BE49-F238E27FC236}">
                <a16:creationId xmlns:a16="http://schemas.microsoft.com/office/drawing/2014/main" id="{C4556504-EB32-C240-BB06-BACF76B1C112}"/>
              </a:ext>
            </a:extLst>
          </p:cNvPr>
          <p:cNvCxnSpPr>
            <a:cxnSpLocks/>
          </p:cNvCxnSpPr>
          <p:nvPr/>
        </p:nvCxnSpPr>
        <p:spPr>
          <a:xfrm flipH="1" flipV="1">
            <a:off x="7005929" y="5667198"/>
            <a:ext cx="1223671"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6FC2A9-F43D-D947-81B3-8CFE351A9AD9}"/>
              </a:ext>
            </a:extLst>
          </p:cNvPr>
          <p:cNvSpPr txBox="1"/>
          <p:nvPr/>
        </p:nvSpPr>
        <p:spPr>
          <a:xfrm>
            <a:off x="3520719" y="6356522"/>
            <a:ext cx="5390683" cy="523220"/>
          </a:xfrm>
          <a:prstGeom prst="rect">
            <a:avLst/>
          </a:prstGeom>
          <a:noFill/>
        </p:spPr>
        <p:txBody>
          <a:bodyPr wrap="square" rtlCol="0">
            <a:spAutoFit/>
          </a:bodyPr>
          <a:lstStyle/>
          <a:p>
            <a:pPr algn="ctr"/>
            <a:r>
              <a:rPr lang="en-US" sz="2800" b="1" dirty="0"/>
              <a:t>Transport Buffer - Receiver</a:t>
            </a:r>
          </a:p>
        </p:txBody>
      </p:sp>
      <p:cxnSp>
        <p:nvCxnSpPr>
          <p:cNvPr id="38" name="Straight Arrow Connector 37">
            <a:extLst>
              <a:ext uri="{FF2B5EF4-FFF2-40B4-BE49-F238E27FC236}">
                <a16:creationId xmlns:a16="http://schemas.microsoft.com/office/drawing/2014/main" id="{3A5457D2-9390-A345-98F4-F81F4523076B}"/>
              </a:ext>
            </a:extLst>
          </p:cNvPr>
          <p:cNvCxnSpPr>
            <a:cxnSpLocks/>
            <a:stCxn id="31" idx="1"/>
            <a:endCxn id="10" idx="3"/>
          </p:cNvCxnSpPr>
          <p:nvPr/>
        </p:nvCxnSpPr>
        <p:spPr>
          <a:xfrm flipH="1" flipV="1">
            <a:off x="3192652" y="5667199"/>
            <a:ext cx="1341295" cy="21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76EF48F-B3FA-104B-8574-7ABDAD695266}"/>
              </a:ext>
            </a:extLst>
          </p:cNvPr>
          <p:cNvCxnSpPr>
            <a:cxnSpLocks/>
          </p:cNvCxnSpPr>
          <p:nvPr/>
        </p:nvCxnSpPr>
        <p:spPr>
          <a:xfrm>
            <a:off x="2370674" y="3312967"/>
            <a:ext cx="1" cy="1912530"/>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6BEDEA5-E171-BE47-99E2-A01182D44083}"/>
              </a:ext>
            </a:extLst>
          </p:cNvPr>
          <p:cNvSpPr txBox="1"/>
          <p:nvPr/>
        </p:nvSpPr>
        <p:spPr>
          <a:xfrm>
            <a:off x="1309707" y="4193045"/>
            <a:ext cx="1100109" cy="523220"/>
          </a:xfrm>
          <a:prstGeom prst="rect">
            <a:avLst/>
          </a:prstGeom>
          <a:noFill/>
        </p:spPr>
        <p:txBody>
          <a:bodyPr wrap="square" rtlCol="0">
            <a:spAutoFit/>
          </a:bodyPr>
          <a:lstStyle/>
          <a:p>
            <a:pPr algn="ctr"/>
            <a:r>
              <a:rPr lang="en-US" sz="2800" b="1" dirty="0"/>
              <a:t>poll()</a:t>
            </a:r>
          </a:p>
        </p:txBody>
      </p:sp>
      <p:sp>
        <p:nvSpPr>
          <p:cNvPr id="35" name="TextBox 34">
            <a:extLst>
              <a:ext uri="{FF2B5EF4-FFF2-40B4-BE49-F238E27FC236}">
                <a16:creationId xmlns:a16="http://schemas.microsoft.com/office/drawing/2014/main" id="{EADBC850-FEE8-254B-A954-621869A981E6}"/>
              </a:ext>
            </a:extLst>
          </p:cNvPr>
          <p:cNvSpPr txBox="1"/>
          <p:nvPr/>
        </p:nvSpPr>
        <p:spPr>
          <a:xfrm>
            <a:off x="2744727" y="3522168"/>
            <a:ext cx="1100109" cy="523220"/>
          </a:xfrm>
          <a:prstGeom prst="rect">
            <a:avLst/>
          </a:prstGeom>
          <a:noFill/>
        </p:spPr>
        <p:txBody>
          <a:bodyPr wrap="square" rtlCol="0">
            <a:spAutoFit/>
          </a:bodyPr>
          <a:lstStyle/>
          <a:p>
            <a:pPr algn="ctr"/>
            <a:r>
              <a:rPr lang="en-US" sz="2800" b="1" dirty="0"/>
              <a:t>get()</a:t>
            </a:r>
          </a:p>
        </p:txBody>
      </p:sp>
      <p:sp>
        <p:nvSpPr>
          <p:cNvPr id="47" name="Rectangle 46">
            <a:extLst>
              <a:ext uri="{FF2B5EF4-FFF2-40B4-BE49-F238E27FC236}">
                <a16:creationId xmlns:a16="http://schemas.microsoft.com/office/drawing/2014/main" id="{B4E73CEC-A383-5A48-B044-F93A4DD4F00B}"/>
              </a:ext>
            </a:extLst>
          </p:cNvPr>
          <p:cNvSpPr/>
          <p:nvPr/>
        </p:nvSpPr>
        <p:spPr>
          <a:xfrm>
            <a:off x="8229600" y="5225496"/>
            <a:ext cx="2185262" cy="883403"/>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t>TportRecv</a:t>
            </a:r>
            <a:r>
              <a:rPr lang="en-US" sz="3200" b="1" dirty="0"/>
              <a:t>()</a:t>
            </a:r>
          </a:p>
        </p:txBody>
      </p:sp>
      <p:cxnSp>
        <p:nvCxnSpPr>
          <p:cNvPr id="51" name="Straight Arrow Connector 50">
            <a:extLst>
              <a:ext uri="{FF2B5EF4-FFF2-40B4-BE49-F238E27FC236}">
                <a16:creationId xmlns:a16="http://schemas.microsoft.com/office/drawing/2014/main" id="{02A895AE-3B64-AC4C-9888-B30B914CA6BB}"/>
              </a:ext>
            </a:extLst>
          </p:cNvPr>
          <p:cNvCxnSpPr>
            <a:cxnSpLocks/>
          </p:cNvCxnSpPr>
          <p:nvPr/>
        </p:nvCxnSpPr>
        <p:spPr>
          <a:xfrm flipH="1" flipV="1">
            <a:off x="10414862" y="5667196"/>
            <a:ext cx="1223671"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6EC38C13-40EB-444B-A38D-F4E30BF589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5424" y="3094743"/>
            <a:ext cx="3176460" cy="1359912"/>
          </a:xfrm>
          <a:prstGeom prst="rect">
            <a:avLst/>
          </a:prstGeom>
        </p:spPr>
      </p:pic>
      <p:cxnSp>
        <p:nvCxnSpPr>
          <p:cNvPr id="53" name="Straight Arrow Connector 52">
            <a:extLst>
              <a:ext uri="{FF2B5EF4-FFF2-40B4-BE49-F238E27FC236}">
                <a16:creationId xmlns:a16="http://schemas.microsoft.com/office/drawing/2014/main" id="{AB4A418D-721D-0C4B-937C-2D0C80976EA1}"/>
              </a:ext>
            </a:extLst>
          </p:cNvPr>
          <p:cNvCxnSpPr>
            <a:cxnSpLocks/>
          </p:cNvCxnSpPr>
          <p:nvPr/>
        </p:nvCxnSpPr>
        <p:spPr>
          <a:xfrm flipH="1" flipV="1">
            <a:off x="7222211" y="3679004"/>
            <a:ext cx="1549830" cy="153929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F2E990-D0FD-C346-94B7-B451D666F8AF}"/>
              </a:ext>
            </a:extLst>
          </p:cNvPr>
          <p:cNvSpPr txBox="1"/>
          <p:nvPr/>
        </p:nvSpPr>
        <p:spPr>
          <a:xfrm>
            <a:off x="5194514" y="2569373"/>
            <a:ext cx="6808924" cy="523220"/>
          </a:xfrm>
          <a:prstGeom prst="rect">
            <a:avLst/>
          </a:prstGeom>
          <a:noFill/>
        </p:spPr>
        <p:txBody>
          <a:bodyPr wrap="square" rtlCol="0">
            <a:spAutoFit/>
          </a:bodyPr>
          <a:lstStyle/>
          <a:p>
            <a:pPr algn="r"/>
            <a:r>
              <a:rPr lang="en-US" sz="2800" b="1" dirty="0"/>
              <a:t>Function names are hypothetical</a:t>
            </a:r>
          </a:p>
        </p:txBody>
      </p:sp>
    </p:spTree>
    <p:extLst>
      <p:ext uri="{BB962C8B-B14F-4D97-AF65-F5344CB8AC3E}">
        <p14:creationId xmlns:p14="http://schemas.microsoft.com/office/powerpoint/2010/main" val="1007628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DB1C9-96B4-BF45-BBCF-2E59CAED072B}"/>
              </a:ext>
            </a:extLst>
          </p:cNvPr>
          <p:cNvSpPr>
            <a:spLocks noGrp="1"/>
          </p:cNvSpPr>
          <p:nvPr>
            <p:ph idx="1"/>
          </p:nvPr>
        </p:nvSpPr>
        <p:spPr/>
        <p:txBody>
          <a:bodyPr/>
          <a:lstStyle/>
          <a:p>
            <a:r>
              <a:rPr lang="en-US" dirty="0"/>
              <a:t>If most segments are nearly the same size, organize the buffer as a pool of identically-sized buffers (one segment per buffer) </a:t>
            </a:r>
          </a:p>
          <a:p>
            <a:endParaRPr lang="en-US" dirty="0"/>
          </a:p>
          <a:p>
            <a:r>
              <a:rPr lang="en-US" dirty="0"/>
              <a:t>For variable segment size – </a:t>
            </a:r>
            <a:r>
              <a:rPr lang="en-US" b="1" dirty="0"/>
              <a:t>chained fixed sized buffer </a:t>
            </a:r>
            <a:r>
              <a:rPr lang="en-US" dirty="0"/>
              <a:t>(buffer size = maximum segment size)</a:t>
            </a:r>
          </a:p>
          <a:p>
            <a:endParaRPr lang="en-US" dirty="0"/>
          </a:p>
          <a:p>
            <a:endParaRPr lang="en-US" dirty="0"/>
          </a:p>
          <a:p>
            <a:endParaRPr lang="en-US" dirty="0"/>
          </a:p>
          <a:p>
            <a:r>
              <a:rPr lang="en-US" dirty="0"/>
              <a:t>Space would be wasted if segment sizes are widely varied</a:t>
            </a:r>
          </a:p>
          <a:p>
            <a:r>
              <a:rPr lang="en-US" dirty="0"/>
              <a:t>Small buffer size – multiple buffers to store a single segment – added complexity in implementation</a:t>
            </a:r>
          </a:p>
          <a:p>
            <a:endParaRPr lang="en-US" dirty="0"/>
          </a:p>
        </p:txBody>
      </p:sp>
      <p:sp>
        <p:nvSpPr>
          <p:cNvPr id="3" name="Title 2">
            <a:extLst>
              <a:ext uri="{FF2B5EF4-FFF2-40B4-BE49-F238E27FC236}">
                <a16:creationId xmlns:a16="http://schemas.microsoft.com/office/drawing/2014/main" id="{D30BF809-F370-C54C-8305-04D3AFD06549}"/>
              </a:ext>
            </a:extLst>
          </p:cNvPr>
          <p:cNvSpPr>
            <a:spLocks noGrp="1"/>
          </p:cNvSpPr>
          <p:nvPr>
            <p:ph type="title"/>
          </p:nvPr>
        </p:nvSpPr>
        <p:spPr/>
        <p:txBody>
          <a:bodyPr/>
          <a:lstStyle/>
          <a:p>
            <a:r>
              <a:rPr lang="en-US" dirty="0"/>
              <a:t>Organizing Transport Buffer Pool</a:t>
            </a:r>
          </a:p>
        </p:txBody>
      </p:sp>
      <p:pic>
        <p:nvPicPr>
          <p:cNvPr id="5" name="Picture 4">
            <a:extLst>
              <a:ext uri="{FF2B5EF4-FFF2-40B4-BE49-F238E27FC236}">
                <a16:creationId xmlns:a16="http://schemas.microsoft.com/office/drawing/2014/main" id="{7D17A615-E588-EA46-98F9-F23AB4F0FF80}"/>
              </a:ext>
            </a:extLst>
          </p:cNvPr>
          <p:cNvPicPr>
            <a:picLocks noChangeAspect="1"/>
          </p:cNvPicPr>
          <p:nvPr/>
        </p:nvPicPr>
        <p:blipFill>
          <a:blip r:embed="rId3"/>
          <a:stretch>
            <a:fillRect/>
          </a:stretch>
        </p:blipFill>
        <p:spPr>
          <a:xfrm>
            <a:off x="4748379" y="3085454"/>
            <a:ext cx="3980266" cy="1973686"/>
          </a:xfrm>
          <a:prstGeom prst="rect">
            <a:avLst/>
          </a:prstGeom>
        </p:spPr>
      </p:pic>
    </p:spTree>
    <p:extLst>
      <p:ext uri="{BB962C8B-B14F-4D97-AF65-F5344CB8AC3E}">
        <p14:creationId xmlns:p14="http://schemas.microsoft.com/office/powerpoint/2010/main" val="1239294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23463-0614-0546-A991-8ADB9A038154}"/>
              </a:ext>
            </a:extLst>
          </p:cNvPr>
          <p:cNvSpPr>
            <a:spLocks noGrp="1"/>
          </p:cNvSpPr>
          <p:nvPr>
            <p:ph idx="1"/>
          </p:nvPr>
        </p:nvSpPr>
        <p:spPr>
          <a:xfrm>
            <a:off x="356839" y="1137424"/>
            <a:ext cx="5455025" cy="5349838"/>
          </a:xfrm>
        </p:spPr>
        <p:txBody>
          <a:bodyPr/>
          <a:lstStyle/>
          <a:p>
            <a:r>
              <a:rPr lang="en-US" b="1" dirty="0"/>
              <a:t>Variable size buffers  (b)</a:t>
            </a:r>
          </a:p>
          <a:p>
            <a:pPr lvl="1"/>
            <a:r>
              <a:rPr lang="en-US" dirty="0"/>
              <a:t>Advantage: better memory utilization</a:t>
            </a:r>
          </a:p>
          <a:p>
            <a:pPr lvl="1"/>
            <a:r>
              <a:rPr lang="en-US" dirty="0"/>
              <a:t>Disadvantage: Complicated implementation </a:t>
            </a:r>
          </a:p>
          <a:p>
            <a:pPr lvl="1"/>
            <a:endParaRPr lang="en-US" dirty="0"/>
          </a:p>
          <a:p>
            <a:pPr lvl="1"/>
            <a:endParaRPr lang="en-US" dirty="0"/>
          </a:p>
          <a:p>
            <a:r>
              <a:rPr lang="en-US" dirty="0"/>
              <a:t>Single large </a:t>
            </a:r>
            <a:r>
              <a:rPr lang="en-US" b="1" dirty="0"/>
              <a:t>circular buffer </a:t>
            </a:r>
            <a:r>
              <a:rPr lang="en-US" dirty="0"/>
              <a:t>for every connection (c)</a:t>
            </a:r>
          </a:p>
          <a:p>
            <a:pPr lvl="1"/>
            <a:r>
              <a:rPr lang="en-US" dirty="0"/>
              <a:t>Good use of memory only when connections are heavily loaded</a:t>
            </a:r>
          </a:p>
          <a:p>
            <a:pPr lvl="1"/>
            <a:endParaRPr lang="en-US" dirty="0"/>
          </a:p>
        </p:txBody>
      </p:sp>
      <p:sp>
        <p:nvSpPr>
          <p:cNvPr id="3" name="Title 2">
            <a:extLst>
              <a:ext uri="{FF2B5EF4-FFF2-40B4-BE49-F238E27FC236}">
                <a16:creationId xmlns:a16="http://schemas.microsoft.com/office/drawing/2014/main" id="{47C5287C-49E9-4E44-985D-C7A9A090FF19}"/>
              </a:ext>
            </a:extLst>
          </p:cNvPr>
          <p:cNvSpPr>
            <a:spLocks noGrp="1"/>
          </p:cNvSpPr>
          <p:nvPr>
            <p:ph type="title"/>
          </p:nvPr>
        </p:nvSpPr>
        <p:spPr/>
        <p:txBody>
          <a:bodyPr/>
          <a:lstStyle/>
          <a:p>
            <a:r>
              <a:rPr lang="en-US" dirty="0"/>
              <a:t>Organizing Transport Buffer Pool</a:t>
            </a:r>
          </a:p>
        </p:txBody>
      </p:sp>
      <p:pic>
        <p:nvPicPr>
          <p:cNvPr id="5" name="Picture 4">
            <a:extLst>
              <a:ext uri="{FF2B5EF4-FFF2-40B4-BE49-F238E27FC236}">
                <a16:creationId xmlns:a16="http://schemas.microsoft.com/office/drawing/2014/main" id="{589B7278-8533-2F40-AEB9-4ED7250E2A0C}"/>
              </a:ext>
            </a:extLst>
          </p:cNvPr>
          <p:cNvPicPr>
            <a:picLocks noChangeAspect="1"/>
          </p:cNvPicPr>
          <p:nvPr/>
        </p:nvPicPr>
        <p:blipFill>
          <a:blip r:embed="rId2"/>
          <a:stretch>
            <a:fillRect/>
          </a:stretch>
        </p:blipFill>
        <p:spPr>
          <a:xfrm>
            <a:off x="5811864" y="1137424"/>
            <a:ext cx="5499100" cy="4876800"/>
          </a:xfrm>
          <a:prstGeom prst="rect">
            <a:avLst/>
          </a:prstGeom>
        </p:spPr>
      </p:pic>
      <p:sp>
        <p:nvSpPr>
          <p:cNvPr id="6" name="TextBox 5">
            <a:extLst>
              <a:ext uri="{FF2B5EF4-FFF2-40B4-BE49-F238E27FC236}">
                <a16:creationId xmlns:a16="http://schemas.microsoft.com/office/drawing/2014/main" id="{0BC43C9F-75AC-A342-AEBF-4F27ADAA8F5B}"/>
              </a:ext>
            </a:extLst>
          </p:cNvPr>
          <p:cNvSpPr txBox="1"/>
          <p:nvPr/>
        </p:nvSpPr>
        <p:spPr>
          <a:xfrm>
            <a:off x="6274505" y="5650579"/>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1635912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96F170-9E73-504C-80AE-680FF2D46AE1}"/>
              </a:ext>
            </a:extLst>
          </p:cNvPr>
          <p:cNvSpPr>
            <a:spLocks noGrp="1"/>
          </p:cNvSpPr>
          <p:nvPr>
            <p:ph idx="1"/>
          </p:nvPr>
        </p:nvSpPr>
        <p:spPr>
          <a:xfrm>
            <a:off x="319668" y="859537"/>
            <a:ext cx="11552663" cy="5349838"/>
          </a:xfrm>
        </p:spPr>
        <p:txBody>
          <a:bodyPr/>
          <a:lstStyle/>
          <a:p>
            <a:r>
              <a:rPr lang="en-US" dirty="0"/>
              <a:t>Sender and receiver needs to dynamically adjust buffer allocations</a:t>
            </a:r>
          </a:p>
          <a:p>
            <a:endParaRPr lang="en-US" dirty="0"/>
          </a:p>
          <a:p>
            <a:r>
              <a:rPr lang="en-US" dirty="0"/>
              <a:t>Based on the rate difference between the </a:t>
            </a:r>
            <a:r>
              <a:rPr lang="en-US" b="1" dirty="0"/>
              <a:t>receive rate by the transport entity </a:t>
            </a:r>
            <a:r>
              <a:rPr lang="en-US" dirty="0"/>
              <a:t>and the </a:t>
            </a:r>
            <a:r>
              <a:rPr lang="en-US" b="1" dirty="0"/>
              <a:t>receive rate by the application</a:t>
            </a:r>
            <a:r>
              <a:rPr lang="en-US" dirty="0"/>
              <a:t>, the available size of the receiver buffer changes </a:t>
            </a:r>
          </a:p>
          <a:p>
            <a:endParaRPr lang="en-US" dirty="0"/>
          </a:p>
          <a:p>
            <a:endParaRPr lang="en-US" dirty="0"/>
          </a:p>
          <a:p>
            <a:endParaRPr lang="en-US" dirty="0"/>
          </a:p>
          <a:p>
            <a:endParaRPr lang="en-US" dirty="0"/>
          </a:p>
          <a:p>
            <a:r>
              <a:rPr lang="en-US" dirty="0"/>
              <a:t>Sender should not send more data compared to receiver buffer space – dynamically adjust the window size based on availability of receiver buffer space</a:t>
            </a:r>
          </a:p>
        </p:txBody>
      </p:sp>
      <p:sp>
        <p:nvSpPr>
          <p:cNvPr id="3" name="Title 2">
            <a:extLst>
              <a:ext uri="{FF2B5EF4-FFF2-40B4-BE49-F238E27FC236}">
                <a16:creationId xmlns:a16="http://schemas.microsoft.com/office/drawing/2014/main" id="{3D8FC2B3-2B02-CF49-B012-FFE3B9EEACAD}"/>
              </a:ext>
            </a:extLst>
          </p:cNvPr>
          <p:cNvSpPr>
            <a:spLocks noGrp="1"/>
          </p:cNvSpPr>
          <p:nvPr>
            <p:ph type="title"/>
          </p:nvPr>
        </p:nvSpPr>
        <p:spPr/>
        <p:txBody>
          <a:bodyPr/>
          <a:lstStyle/>
          <a:p>
            <a:r>
              <a:rPr lang="en-US" dirty="0"/>
              <a:t>Dynamic Buffer Management for Window Based Flow Control</a:t>
            </a:r>
          </a:p>
        </p:txBody>
      </p:sp>
      <p:sp>
        <p:nvSpPr>
          <p:cNvPr id="4" name="Rectangle 3">
            <a:extLst>
              <a:ext uri="{FF2B5EF4-FFF2-40B4-BE49-F238E27FC236}">
                <a16:creationId xmlns:a16="http://schemas.microsoft.com/office/drawing/2014/main" id="{79F3C08A-7C91-4942-AEC5-093A7E26139D}"/>
              </a:ext>
            </a:extLst>
          </p:cNvPr>
          <p:cNvSpPr/>
          <p:nvPr/>
        </p:nvSpPr>
        <p:spPr>
          <a:xfrm>
            <a:off x="480448" y="3254643"/>
            <a:ext cx="5579390"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B352840-5FD0-C64C-B051-5F9AC8C44EB3}"/>
              </a:ext>
            </a:extLst>
          </p:cNvPr>
          <p:cNvSpPr/>
          <p:nvPr/>
        </p:nvSpPr>
        <p:spPr>
          <a:xfrm>
            <a:off x="5703377" y="3239144"/>
            <a:ext cx="356461" cy="88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2F18FA-6DFD-3C49-A133-9FE8A97D0E91}"/>
              </a:ext>
            </a:extLst>
          </p:cNvPr>
          <p:cNvSpPr/>
          <p:nvPr/>
        </p:nvSpPr>
        <p:spPr>
          <a:xfrm>
            <a:off x="5346916" y="3239145"/>
            <a:ext cx="356461" cy="88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E1C9DF-5B86-5049-96A6-C519636FAE60}"/>
              </a:ext>
            </a:extLst>
          </p:cNvPr>
          <p:cNvSpPr/>
          <p:nvPr/>
        </p:nvSpPr>
        <p:spPr>
          <a:xfrm>
            <a:off x="4990455" y="3239145"/>
            <a:ext cx="356461" cy="88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6AF187-775A-B242-BE04-85E7A99EB90E}"/>
              </a:ext>
            </a:extLst>
          </p:cNvPr>
          <p:cNvSpPr/>
          <p:nvPr/>
        </p:nvSpPr>
        <p:spPr>
          <a:xfrm>
            <a:off x="6431797" y="3239144"/>
            <a:ext cx="356461" cy="88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D26071-3A56-BF43-A831-A82749282D21}"/>
              </a:ext>
            </a:extLst>
          </p:cNvPr>
          <p:cNvSpPr/>
          <p:nvPr/>
        </p:nvSpPr>
        <p:spPr>
          <a:xfrm>
            <a:off x="6931145" y="3254643"/>
            <a:ext cx="356461" cy="88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5BB04F-3D5D-8346-B941-4324DAF54628}"/>
              </a:ext>
            </a:extLst>
          </p:cNvPr>
          <p:cNvSpPr/>
          <p:nvPr/>
        </p:nvSpPr>
        <p:spPr>
          <a:xfrm>
            <a:off x="7430493" y="3254642"/>
            <a:ext cx="356461" cy="88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0D73E70-7E1A-9543-A565-3D0BABA4EFA4}"/>
              </a:ext>
            </a:extLst>
          </p:cNvPr>
          <p:cNvCxnSpPr/>
          <p:nvPr/>
        </p:nvCxnSpPr>
        <p:spPr>
          <a:xfrm>
            <a:off x="480448" y="4138046"/>
            <a:ext cx="0" cy="7904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C78A0A-DE67-EB41-8324-2E097E312451}"/>
              </a:ext>
            </a:extLst>
          </p:cNvPr>
          <p:cNvCxnSpPr/>
          <p:nvPr/>
        </p:nvCxnSpPr>
        <p:spPr>
          <a:xfrm>
            <a:off x="4990455" y="4107049"/>
            <a:ext cx="0" cy="7904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B6BD79B-7EEB-7C46-AF43-B4A2E47E521C}"/>
              </a:ext>
            </a:extLst>
          </p:cNvPr>
          <p:cNvCxnSpPr/>
          <p:nvPr/>
        </p:nvCxnSpPr>
        <p:spPr>
          <a:xfrm>
            <a:off x="480448" y="4448012"/>
            <a:ext cx="4510007" cy="0"/>
          </a:xfrm>
          <a:prstGeom prst="straightConnector1">
            <a:avLst/>
          </a:prstGeom>
          <a:ln w="762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6A8017-796B-8D4D-B6B6-165964749E40}"/>
              </a:ext>
            </a:extLst>
          </p:cNvPr>
          <p:cNvSpPr txBox="1"/>
          <p:nvPr/>
        </p:nvSpPr>
        <p:spPr>
          <a:xfrm>
            <a:off x="1308260" y="4588109"/>
            <a:ext cx="2969274" cy="369332"/>
          </a:xfrm>
          <a:prstGeom prst="rect">
            <a:avLst/>
          </a:prstGeom>
          <a:noFill/>
        </p:spPr>
        <p:txBody>
          <a:bodyPr wrap="none" rtlCol="0">
            <a:spAutoFit/>
          </a:bodyPr>
          <a:lstStyle/>
          <a:p>
            <a:r>
              <a:rPr lang="en-US" b="1" dirty="0"/>
              <a:t>Free Space at Receiver Buffer</a:t>
            </a:r>
          </a:p>
        </p:txBody>
      </p:sp>
      <p:sp>
        <p:nvSpPr>
          <p:cNvPr id="22" name="Rectangle 21">
            <a:extLst>
              <a:ext uri="{FF2B5EF4-FFF2-40B4-BE49-F238E27FC236}">
                <a16:creationId xmlns:a16="http://schemas.microsoft.com/office/drawing/2014/main" id="{F77BE4ED-AC43-D74A-8375-A1A09703C4B4}"/>
              </a:ext>
            </a:extLst>
          </p:cNvPr>
          <p:cNvSpPr/>
          <p:nvPr/>
        </p:nvSpPr>
        <p:spPr>
          <a:xfrm>
            <a:off x="8795603" y="2812940"/>
            <a:ext cx="356461" cy="8834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1BEDDC-846D-E944-A0F0-BBA9CDE3C393}"/>
              </a:ext>
            </a:extLst>
          </p:cNvPr>
          <p:cNvSpPr/>
          <p:nvPr/>
        </p:nvSpPr>
        <p:spPr>
          <a:xfrm>
            <a:off x="8807700" y="4138046"/>
            <a:ext cx="356461" cy="8834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829B386-5757-A74D-9E22-11007ED6B50B}"/>
              </a:ext>
            </a:extLst>
          </p:cNvPr>
          <p:cNvSpPr txBox="1"/>
          <p:nvPr/>
        </p:nvSpPr>
        <p:spPr>
          <a:xfrm>
            <a:off x="9294951" y="2931476"/>
            <a:ext cx="2577380" cy="646331"/>
          </a:xfrm>
          <a:prstGeom prst="rect">
            <a:avLst/>
          </a:prstGeom>
          <a:noFill/>
        </p:spPr>
        <p:txBody>
          <a:bodyPr wrap="square" rtlCol="0">
            <a:spAutoFit/>
          </a:bodyPr>
          <a:lstStyle/>
          <a:p>
            <a:r>
              <a:rPr lang="en-US" b="1" dirty="0"/>
              <a:t>Segments awaiting at the buffer</a:t>
            </a:r>
          </a:p>
        </p:txBody>
      </p:sp>
      <p:sp>
        <p:nvSpPr>
          <p:cNvPr id="25" name="TextBox 24">
            <a:extLst>
              <a:ext uri="{FF2B5EF4-FFF2-40B4-BE49-F238E27FC236}">
                <a16:creationId xmlns:a16="http://schemas.microsoft.com/office/drawing/2014/main" id="{846D953C-900E-954F-98BF-AF309B7B8520}"/>
              </a:ext>
            </a:extLst>
          </p:cNvPr>
          <p:cNvSpPr txBox="1"/>
          <p:nvPr/>
        </p:nvSpPr>
        <p:spPr>
          <a:xfrm>
            <a:off x="9294951" y="4247259"/>
            <a:ext cx="2577380" cy="646331"/>
          </a:xfrm>
          <a:prstGeom prst="rect">
            <a:avLst/>
          </a:prstGeom>
          <a:noFill/>
        </p:spPr>
        <p:txBody>
          <a:bodyPr wrap="square" rtlCol="0">
            <a:spAutoFit/>
          </a:bodyPr>
          <a:lstStyle/>
          <a:p>
            <a:r>
              <a:rPr lang="en-US" b="1" dirty="0"/>
              <a:t>Segments read by the application</a:t>
            </a:r>
          </a:p>
        </p:txBody>
      </p:sp>
    </p:spTree>
    <p:extLst>
      <p:ext uri="{BB962C8B-B14F-4D97-AF65-F5344CB8AC3E}">
        <p14:creationId xmlns:p14="http://schemas.microsoft.com/office/powerpoint/2010/main" val="2901497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96F170-9E73-504C-80AE-680FF2D46AE1}"/>
              </a:ext>
            </a:extLst>
          </p:cNvPr>
          <p:cNvSpPr>
            <a:spLocks noGrp="1"/>
          </p:cNvSpPr>
          <p:nvPr>
            <p:ph idx="1"/>
          </p:nvPr>
        </p:nvSpPr>
        <p:spPr>
          <a:xfrm>
            <a:off x="319668" y="1053885"/>
            <a:ext cx="11552663" cy="5155490"/>
          </a:xfrm>
        </p:spPr>
        <p:txBody>
          <a:bodyPr/>
          <a:lstStyle/>
          <a:p>
            <a:r>
              <a:rPr lang="en-US" dirty="0"/>
              <a:t>Receiver forwards available buffer space piggybacked on ACK </a:t>
            </a:r>
            <a:r>
              <a:rPr lang="en-US"/>
              <a:t>messsage </a:t>
            </a:r>
            <a:endParaRPr lang="en-US" dirty="0"/>
          </a:p>
        </p:txBody>
      </p:sp>
      <p:sp>
        <p:nvSpPr>
          <p:cNvPr id="3" name="Title 2">
            <a:extLst>
              <a:ext uri="{FF2B5EF4-FFF2-40B4-BE49-F238E27FC236}">
                <a16:creationId xmlns:a16="http://schemas.microsoft.com/office/drawing/2014/main" id="{3D8FC2B3-2B02-CF49-B012-FFE3B9EEACAD}"/>
              </a:ext>
            </a:extLst>
          </p:cNvPr>
          <p:cNvSpPr>
            <a:spLocks noGrp="1"/>
          </p:cNvSpPr>
          <p:nvPr>
            <p:ph type="title"/>
          </p:nvPr>
        </p:nvSpPr>
        <p:spPr/>
        <p:txBody>
          <a:bodyPr/>
          <a:lstStyle/>
          <a:p>
            <a:r>
              <a:rPr lang="en-US" dirty="0"/>
              <a:t>Dynamic Buffer Management for Window Based Flow Control</a:t>
            </a:r>
          </a:p>
        </p:txBody>
      </p:sp>
      <p:pic>
        <p:nvPicPr>
          <p:cNvPr id="14" name="Picture 13">
            <a:extLst>
              <a:ext uri="{FF2B5EF4-FFF2-40B4-BE49-F238E27FC236}">
                <a16:creationId xmlns:a16="http://schemas.microsoft.com/office/drawing/2014/main" id="{00442571-4E7B-504F-AEDD-20A3E3044A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2029" y="1558225"/>
            <a:ext cx="9359900" cy="4845498"/>
          </a:xfrm>
          <a:prstGeom prst="rect">
            <a:avLst/>
          </a:prstGeom>
        </p:spPr>
      </p:pic>
      <p:sp>
        <p:nvSpPr>
          <p:cNvPr id="15" name="Rectangle 14">
            <a:extLst>
              <a:ext uri="{FF2B5EF4-FFF2-40B4-BE49-F238E27FC236}">
                <a16:creationId xmlns:a16="http://schemas.microsoft.com/office/drawing/2014/main" id="{4964E319-1AD4-3847-B528-C6B357FD7CB4}"/>
              </a:ext>
            </a:extLst>
          </p:cNvPr>
          <p:cNvSpPr/>
          <p:nvPr/>
        </p:nvSpPr>
        <p:spPr>
          <a:xfrm>
            <a:off x="1394847" y="6184329"/>
            <a:ext cx="7904136" cy="4494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EF407E-67AF-D246-BBC6-CA26B9BB5D0C}"/>
              </a:ext>
            </a:extLst>
          </p:cNvPr>
          <p:cNvSpPr txBox="1"/>
          <p:nvPr/>
        </p:nvSpPr>
        <p:spPr>
          <a:xfrm>
            <a:off x="9773635" y="4225234"/>
            <a:ext cx="2418365" cy="2246769"/>
          </a:xfrm>
          <a:prstGeom prst="rect">
            <a:avLst/>
          </a:prstGeom>
          <a:noFill/>
        </p:spPr>
        <p:txBody>
          <a:bodyPr wrap="square" rtlCol="0">
            <a:spAutoFit/>
          </a:bodyPr>
          <a:lstStyle/>
          <a:p>
            <a:r>
              <a:rPr lang="en-US" sz="2800" b="1" dirty="0"/>
              <a:t>Ensure that the ACKs are flowing in the network </a:t>
            </a:r>
            <a:r>
              <a:rPr lang="en-US" sz="2800" b="1" dirty="0" err="1"/>
              <a:t>continously</a:t>
            </a:r>
            <a:endParaRPr lang="en-US" sz="2800" b="1" dirty="0"/>
          </a:p>
        </p:txBody>
      </p:sp>
    </p:spTree>
    <p:extLst>
      <p:ext uri="{BB962C8B-B14F-4D97-AF65-F5344CB8AC3E}">
        <p14:creationId xmlns:p14="http://schemas.microsoft.com/office/powerpoint/2010/main" val="37496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allow users to access transport service, the transport layer must provide some operations to the application programs. </a:t>
            </a:r>
          </a:p>
          <a:p>
            <a:r>
              <a:rPr lang="en-US" dirty="0"/>
              <a:t>Let us look into a hypothetical transport service primitives, that are provided to the application layer</a:t>
            </a:r>
          </a:p>
        </p:txBody>
      </p:sp>
      <p:sp>
        <p:nvSpPr>
          <p:cNvPr id="3" name="Title 2"/>
          <p:cNvSpPr>
            <a:spLocks noGrp="1"/>
          </p:cNvSpPr>
          <p:nvPr>
            <p:ph type="title"/>
          </p:nvPr>
        </p:nvSpPr>
        <p:spPr/>
        <p:txBody>
          <a:bodyPr/>
          <a:lstStyle/>
          <a:p>
            <a:r>
              <a:rPr lang="en-US" dirty="0"/>
              <a:t>Transport Service Primitives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01786" y="2951508"/>
            <a:ext cx="9461500" cy="2527300"/>
          </a:xfrm>
          <a:prstGeom prst="rect">
            <a:avLst/>
          </a:prstGeom>
        </p:spPr>
      </p:pic>
      <p:sp>
        <p:nvSpPr>
          <p:cNvPr id="6" name="Rectangle 5"/>
          <p:cNvSpPr/>
          <p:nvPr/>
        </p:nvSpPr>
        <p:spPr>
          <a:xfrm>
            <a:off x="6096000" y="3358226"/>
            <a:ext cx="5077733" cy="60677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6095999" y="4416084"/>
            <a:ext cx="5077733" cy="60677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3810000" y="5512477"/>
            <a:ext cx="7685314" cy="1200329"/>
          </a:xfrm>
          <a:prstGeom prst="rect">
            <a:avLst/>
          </a:prstGeom>
          <a:noFill/>
        </p:spPr>
        <p:txBody>
          <a:bodyPr wrap="square" rtlCol="0">
            <a:spAutoFit/>
          </a:bodyPr>
          <a:lstStyle/>
          <a:p>
            <a:r>
              <a:rPr lang="en-US" sz="2400" b="1" dirty="0"/>
              <a:t>The transport layer needs to remember the state of the pipe, so that appropriate actions can be taken. We need a </a:t>
            </a:r>
            <a:r>
              <a:rPr lang="en-US" sz="2400" b="1" dirty="0" err="1">
                <a:solidFill>
                  <a:srgbClr val="FF0000"/>
                </a:solidFill>
              </a:rPr>
              <a:t>stateful</a:t>
            </a:r>
            <a:r>
              <a:rPr lang="en-US" sz="2400" b="1" dirty="0">
                <a:solidFill>
                  <a:srgbClr val="FF0000"/>
                </a:solidFill>
              </a:rPr>
              <a:t> protocol </a:t>
            </a:r>
            <a:r>
              <a:rPr lang="en-US" sz="2400" b="1" dirty="0"/>
              <a:t>for transport layer.</a:t>
            </a:r>
          </a:p>
        </p:txBody>
      </p:sp>
    </p:spTree>
    <p:extLst>
      <p:ext uri="{BB962C8B-B14F-4D97-AF65-F5344CB8AC3E}">
        <p14:creationId xmlns:p14="http://schemas.microsoft.com/office/powerpoint/2010/main" val="158266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F327EA-C9AA-8C44-A3C8-23F242F0E7F6}"/>
              </a:ext>
            </a:extLst>
          </p:cNvPr>
          <p:cNvSpPr>
            <a:spLocks noGrp="1"/>
          </p:cNvSpPr>
          <p:nvPr>
            <p:ph idx="1"/>
          </p:nvPr>
        </p:nvSpPr>
        <p:spPr/>
        <p:txBody>
          <a:bodyPr/>
          <a:lstStyle/>
          <a:p>
            <a:r>
              <a:rPr lang="en-US" dirty="0"/>
              <a:t>Consider a centralized network scenario – how can you maintain optimal flow rates?</a:t>
            </a:r>
          </a:p>
        </p:txBody>
      </p:sp>
      <p:sp>
        <p:nvSpPr>
          <p:cNvPr id="3" name="Title 2">
            <a:extLst>
              <a:ext uri="{FF2B5EF4-FFF2-40B4-BE49-F238E27FC236}">
                <a16:creationId xmlns:a16="http://schemas.microsoft.com/office/drawing/2014/main" id="{C351030E-3360-ED42-81AA-6128DB9EFFAA}"/>
              </a:ext>
            </a:extLst>
          </p:cNvPr>
          <p:cNvSpPr>
            <a:spLocks noGrp="1"/>
          </p:cNvSpPr>
          <p:nvPr>
            <p:ph type="title"/>
          </p:nvPr>
        </p:nvSpPr>
        <p:spPr/>
        <p:txBody>
          <a:bodyPr/>
          <a:lstStyle/>
          <a:p>
            <a:r>
              <a:rPr lang="en-US" dirty="0"/>
              <a:t>Congestion Control in the Network</a:t>
            </a:r>
          </a:p>
        </p:txBody>
      </p:sp>
      <p:sp>
        <p:nvSpPr>
          <p:cNvPr id="5" name="Oval 4">
            <a:extLst>
              <a:ext uri="{FF2B5EF4-FFF2-40B4-BE49-F238E27FC236}">
                <a16:creationId xmlns:a16="http://schemas.microsoft.com/office/drawing/2014/main" id="{8E09FF5C-F47F-3847-B281-44FC4238897B}"/>
              </a:ext>
            </a:extLst>
          </p:cNvPr>
          <p:cNvSpPr/>
          <p:nvPr/>
        </p:nvSpPr>
        <p:spPr>
          <a:xfrm>
            <a:off x="1224366" y="4088970"/>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6" name="Oval 5">
            <a:extLst>
              <a:ext uri="{FF2B5EF4-FFF2-40B4-BE49-F238E27FC236}">
                <a16:creationId xmlns:a16="http://schemas.microsoft.com/office/drawing/2014/main" id="{E022138A-8802-9E4A-A1B6-367539AF6688}"/>
              </a:ext>
            </a:extLst>
          </p:cNvPr>
          <p:cNvSpPr/>
          <p:nvPr/>
        </p:nvSpPr>
        <p:spPr>
          <a:xfrm>
            <a:off x="3546529" y="2216137"/>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B324756-090A-DB48-874C-FA4927DCBAF2}"/>
              </a:ext>
            </a:extLst>
          </p:cNvPr>
          <p:cNvSpPr/>
          <p:nvPr/>
        </p:nvSpPr>
        <p:spPr>
          <a:xfrm>
            <a:off x="3546529" y="4979201"/>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63BF76D-3099-2B46-A3D3-BB346B5B89BB}"/>
              </a:ext>
            </a:extLst>
          </p:cNvPr>
          <p:cNvSpPr/>
          <p:nvPr/>
        </p:nvSpPr>
        <p:spPr>
          <a:xfrm>
            <a:off x="6313856" y="2216137"/>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ADA682-E675-0143-8019-6C4413FE6D07}"/>
              </a:ext>
            </a:extLst>
          </p:cNvPr>
          <p:cNvSpPr/>
          <p:nvPr/>
        </p:nvSpPr>
        <p:spPr>
          <a:xfrm>
            <a:off x="6287146" y="5007618"/>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8CCCCAC-E15B-7343-B709-FE16BD4C7CF6}"/>
              </a:ext>
            </a:extLst>
          </p:cNvPr>
          <p:cNvSpPr/>
          <p:nvPr/>
        </p:nvSpPr>
        <p:spPr>
          <a:xfrm>
            <a:off x="8562814" y="3921071"/>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cxnSp>
        <p:nvCxnSpPr>
          <p:cNvPr id="12" name="Straight Arrow Connector 11">
            <a:extLst>
              <a:ext uri="{FF2B5EF4-FFF2-40B4-BE49-F238E27FC236}">
                <a16:creationId xmlns:a16="http://schemas.microsoft.com/office/drawing/2014/main" id="{6CDE1ACE-1C61-5F42-AFE0-37B517A2FD47}"/>
              </a:ext>
            </a:extLst>
          </p:cNvPr>
          <p:cNvCxnSpPr>
            <a:cxnSpLocks/>
            <a:stCxn id="5" idx="7"/>
            <a:endCxn id="6" idx="2"/>
          </p:cNvCxnSpPr>
          <p:nvPr/>
        </p:nvCxnSpPr>
        <p:spPr>
          <a:xfrm flipV="1">
            <a:off x="1779968" y="2549351"/>
            <a:ext cx="1766561" cy="1637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590F55-FFE7-3648-A16C-EA20A36CF5B1}"/>
              </a:ext>
            </a:extLst>
          </p:cNvPr>
          <p:cNvCxnSpPr>
            <a:cxnSpLocks/>
            <a:stCxn id="5" idx="5"/>
            <a:endCxn id="7" idx="2"/>
          </p:cNvCxnSpPr>
          <p:nvPr/>
        </p:nvCxnSpPr>
        <p:spPr>
          <a:xfrm>
            <a:off x="1779968" y="4657801"/>
            <a:ext cx="1766561" cy="6546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9B382A-DF49-A047-A522-490CE107CDB5}"/>
              </a:ext>
            </a:extLst>
          </p:cNvPr>
          <p:cNvCxnSpPr>
            <a:cxnSpLocks/>
            <a:stCxn id="6" idx="6"/>
            <a:endCxn id="8" idx="2"/>
          </p:cNvCxnSpPr>
          <p:nvPr/>
        </p:nvCxnSpPr>
        <p:spPr>
          <a:xfrm>
            <a:off x="4197457" y="2549351"/>
            <a:ext cx="211639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E279B72-9E97-1847-B262-5370E8B59CA8}"/>
              </a:ext>
            </a:extLst>
          </p:cNvPr>
          <p:cNvCxnSpPr>
            <a:cxnSpLocks/>
            <a:stCxn id="7" idx="6"/>
            <a:endCxn id="9" idx="2"/>
          </p:cNvCxnSpPr>
          <p:nvPr/>
        </p:nvCxnSpPr>
        <p:spPr>
          <a:xfrm>
            <a:off x="4197457" y="5312415"/>
            <a:ext cx="2089689" cy="284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78AC33-6F7E-5D48-9A45-0BF17D0CF842}"/>
              </a:ext>
            </a:extLst>
          </p:cNvPr>
          <p:cNvCxnSpPr>
            <a:stCxn id="8" idx="6"/>
            <a:endCxn id="10" idx="1"/>
          </p:cNvCxnSpPr>
          <p:nvPr/>
        </p:nvCxnSpPr>
        <p:spPr>
          <a:xfrm>
            <a:off x="6964784" y="2549351"/>
            <a:ext cx="1693356" cy="14693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CF31D3C-034E-8243-864E-A3D1185688A2}"/>
              </a:ext>
            </a:extLst>
          </p:cNvPr>
          <p:cNvCxnSpPr>
            <a:stCxn id="9" idx="6"/>
            <a:endCxn id="10" idx="3"/>
          </p:cNvCxnSpPr>
          <p:nvPr/>
        </p:nvCxnSpPr>
        <p:spPr>
          <a:xfrm flipV="1">
            <a:off x="6938074" y="4489902"/>
            <a:ext cx="1720066" cy="8509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A94D7057-31A9-F546-948C-5FE1F22A4CCE}"/>
              </a:ext>
            </a:extLst>
          </p:cNvPr>
          <p:cNvSpPr/>
          <p:nvPr/>
        </p:nvSpPr>
        <p:spPr>
          <a:xfrm>
            <a:off x="4845805" y="3520139"/>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DAE2F93F-4035-744C-BFFA-77731D4A7B4A}"/>
              </a:ext>
            </a:extLst>
          </p:cNvPr>
          <p:cNvCxnSpPr>
            <a:cxnSpLocks/>
            <a:stCxn id="7" idx="7"/>
            <a:endCxn id="31" idx="3"/>
          </p:cNvCxnSpPr>
          <p:nvPr/>
        </p:nvCxnSpPr>
        <p:spPr>
          <a:xfrm flipV="1">
            <a:off x="4102131" y="4088970"/>
            <a:ext cx="839000" cy="987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9F93C27-3072-7146-A080-0E05E7C7D20E}"/>
              </a:ext>
            </a:extLst>
          </p:cNvPr>
          <p:cNvCxnSpPr>
            <a:cxnSpLocks/>
            <a:stCxn id="6" idx="5"/>
            <a:endCxn id="31" idx="1"/>
          </p:cNvCxnSpPr>
          <p:nvPr/>
        </p:nvCxnSpPr>
        <p:spPr>
          <a:xfrm>
            <a:off x="4102131" y="2784968"/>
            <a:ext cx="839000" cy="8327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8711FEF-EEFB-DD44-8E72-80FFB92BE134}"/>
              </a:ext>
            </a:extLst>
          </p:cNvPr>
          <p:cNvCxnSpPr>
            <a:cxnSpLocks/>
            <a:endCxn id="10" idx="2"/>
          </p:cNvCxnSpPr>
          <p:nvPr/>
        </p:nvCxnSpPr>
        <p:spPr>
          <a:xfrm>
            <a:off x="5466396" y="3899836"/>
            <a:ext cx="3096418" cy="3544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206791D-AE8D-B140-9A3C-76D6E8A0EF31}"/>
              </a:ext>
            </a:extLst>
          </p:cNvPr>
          <p:cNvSpPr txBox="1"/>
          <p:nvPr/>
        </p:nvSpPr>
        <p:spPr>
          <a:xfrm>
            <a:off x="1875294" y="3104237"/>
            <a:ext cx="604435" cy="523220"/>
          </a:xfrm>
          <a:prstGeom prst="rect">
            <a:avLst/>
          </a:prstGeom>
          <a:noFill/>
        </p:spPr>
        <p:txBody>
          <a:bodyPr wrap="square" rtlCol="0">
            <a:spAutoFit/>
          </a:bodyPr>
          <a:lstStyle/>
          <a:p>
            <a:r>
              <a:rPr lang="en-US" sz="2800" b="1" dirty="0"/>
              <a:t>10</a:t>
            </a:r>
          </a:p>
        </p:txBody>
      </p:sp>
      <p:sp>
        <p:nvSpPr>
          <p:cNvPr id="43" name="TextBox 42">
            <a:extLst>
              <a:ext uri="{FF2B5EF4-FFF2-40B4-BE49-F238E27FC236}">
                <a16:creationId xmlns:a16="http://schemas.microsoft.com/office/drawing/2014/main" id="{1388DE27-4238-7E47-AC77-F8EAF23A02B7}"/>
              </a:ext>
            </a:extLst>
          </p:cNvPr>
          <p:cNvSpPr txBox="1"/>
          <p:nvPr/>
        </p:nvSpPr>
        <p:spPr>
          <a:xfrm>
            <a:off x="2082060" y="4832869"/>
            <a:ext cx="604435" cy="523220"/>
          </a:xfrm>
          <a:prstGeom prst="rect">
            <a:avLst/>
          </a:prstGeom>
          <a:noFill/>
        </p:spPr>
        <p:txBody>
          <a:bodyPr wrap="square" rtlCol="0">
            <a:spAutoFit/>
          </a:bodyPr>
          <a:lstStyle/>
          <a:p>
            <a:r>
              <a:rPr lang="en-US" sz="2800" b="1" dirty="0"/>
              <a:t>20</a:t>
            </a:r>
          </a:p>
        </p:txBody>
      </p:sp>
      <p:sp>
        <p:nvSpPr>
          <p:cNvPr id="44" name="TextBox 43">
            <a:extLst>
              <a:ext uri="{FF2B5EF4-FFF2-40B4-BE49-F238E27FC236}">
                <a16:creationId xmlns:a16="http://schemas.microsoft.com/office/drawing/2014/main" id="{1387E3C3-5E85-6644-BBE4-7812C0C323C4}"/>
              </a:ext>
            </a:extLst>
          </p:cNvPr>
          <p:cNvSpPr txBox="1"/>
          <p:nvPr/>
        </p:nvSpPr>
        <p:spPr>
          <a:xfrm>
            <a:off x="4102131" y="3034586"/>
            <a:ext cx="604435" cy="523220"/>
          </a:xfrm>
          <a:prstGeom prst="rect">
            <a:avLst/>
          </a:prstGeom>
          <a:noFill/>
        </p:spPr>
        <p:txBody>
          <a:bodyPr wrap="square" rtlCol="0">
            <a:spAutoFit/>
          </a:bodyPr>
          <a:lstStyle/>
          <a:p>
            <a:r>
              <a:rPr lang="en-US" sz="2800" b="1" dirty="0"/>
              <a:t>5</a:t>
            </a:r>
          </a:p>
        </p:txBody>
      </p:sp>
      <p:sp>
        <p:nvSpPr>
          <p:cNvPr id="45" name="TextBox 44">
            <a:extLst>
              <a:ext uri="{FF2B5EF4-FFF2-40B4-BE49-F238E27FC236}">
                <a16:creationId xmlns:a16="http://schemas.microsoft.com/office/drawing/2014/main" id="{220E6A3F-DA69-4544-AB99-45C4D7CD5673}"/>
              </a:ext>
            </a:extLst>
          </p:cNvPr>
          <p:cNvSpPr txBox="1"/>
          <p:nvPr/>
        </p:nvSpPr>
        <p:spPr>
          <a:xfrm>
            <a:off x="4165707" y="4228292"/>
            <a:ext cx="604435" cy="523220"/>
          </a:xfrm>
          <a:prstGeom prst="rect">
            <a:avLst/>
          </a:prstGeom>
          <a:noFill/>
        </p:spPr>
        <p:txBody>
          <a:bodyPr wrap="square" rtlCol="0">
            <a:spAutoFit/>
          </a:bodyPr>
          <a:lstStyle/>
          <a:p>
            <a:r>
              <a:rPr lang="en-US" sz="2800" b="1" dirty="0"/>
              <a:t>2</a:t>
            </a:r>
          </a:p>
        </p:txBody>
      </p:sp>
      <p:sp>
        <p:nvSpPr>
          <p:cNvPr id="46" name="TextBox 45">
            <a:extLst>
              <a:ext uri="{FF2B5EF4-FFF2-40B4-BE49-F238E27FC236}">
                <a16:creationId xmlns:a16="http://schemas.microsoft.com/office/drawing/2014/main" id="{86EABD01-DD62-DF47-BFB5-056D5B5258FC}"/>
              </a:ext>
            </a:extLst>
          </p:cNvPr>
          <p:cNvSpPr txBox="1"/>
          <p:nvPr/>
        </p:nvSpPr>
        <p:spPr>
          <a:xfrm>
            <a:off x="5160183" y="1982945"/>
            <a:ext cx="604435" cy="523220"/>
          </a:xfrm>
          <a:prstGeom prst="rect">
            <a:avLst/>
          </a:prstGeom>
          <a:noFill/>
        </p:spPr>
        <p:txBody>
          <a:bodyPr wrap="square" rtlCol="0">
            <a:spAutoFit/>
          </a:bodyPr>
          <a:lstStyle/>
          <a:p>
            <a:r>
              <a:rPr lang="en-US" sz="2800" b="1" dirty="0"/>
              <a:t>6</a:t>
            </a:r>
          </a:p>
        </p:txBody>
      </p:sp>
      <p:sp>
        <p:nvSpPr>
          <p:cNvPr id="47" name="TextBox 46">
            <a:extLst>
              <a:ext uri="{FF2B5EF4-FFF2-40B4-BE49-F238E27FC236}">
                <a16:creationId xmlns:a16="http://schemas.microsoft.com/office/drawing/2014/main" id="{B00F550C-A92B-204B-A9CA-84094C41E17E}"/>
              </a:ext>
            </a:extLst>
          </p:cNvPr>
          <p:cNvSpPr txBox="1"/>
          <p:nvPr/>
        </p:nvSpPr>
        <p:spPr>
          <a:xfrm>
            <a:off x="5031783" y="5295519"/>
            <a:ext cx="604435" cy="523220"/>
          </a:xfrm>
          <a:prstGeom prst="rect">
            <a:avLst/>
          </a:prstGeom>
          <a:noFill/>
        </p:spPr>
        <p:txBody>
          <a:bodyPr wrap="square" rtlCol="0">
            <a:spAutoFit/>
          </a:bodyPr>
          <a:lstStyle/>
          <a:p>
            <a:r>
              <a:rPr lang="en-US" sz="2800" b="1" dirty="0"/>
              <a:t>4</a:t>
            </a:r>
          </a:p>
        </p:txBody>
      </p:sp>
      <p:sp>
        <p:nvSpPr>
          <p:cNvPr id="48" name="TextBox 47">
            <a:extLst>
              <a:ext uri="{FF2B5EF4-FFF2-40B4-BE49-F238E27FC236}">
                <a16:creationId xmlns:a16="http://schemas.microsoft.com/office/drawing/2014/main" id="{4DF9C1E1-9369-244A-AB33-6ED22E792A25}"/>
              </a:ext>
            </a:extLst>
          </p:cNvPr>
          <p:cNvSpPr txBox="1"/>
          <p:nvPr/>
        </p:nvSpPr>
        <p:spPr>
          <a:xfrm>
            <a:off x="6469127" y="3566623"/>
            <a:ext cx="604435" cy="523220"/>
          </a:xfrm>
          <a:prstGeom prst="rect">
            <a:avLst/>
          </a:prstGeom>
          <a:noFill/>
        </p:spPr>
        <p:txBody>
          <a:bodyPr wrap="square" rtlCol="0">
            <a:spAutoFit/>
          </a:bodyPr>
          <a:lstStyle/>
          <a:p>
            <a:r>
              <a:rPr lang="en-US" sz="2800" b="1" dirty="0"/>
              <a:t>2</a:t>
            </a:r>
          </a:p>
        </p:txBody>
      </p:sp>
      <p:sp>
        <p:nvSpPr>
          <p:cNvPr id="49" name="TextBox 48">
            <a:extLst>
              <a:ext uri="{FF2B5EF4-FFF2-40B4-BE49-F238E27FC236}">
                <a16:creationId xmlns:a16="http://schemas.microsoft.com/office/drawing/2014/main" id="{E2B643B5-3890-884B-A05F-51AB161113DB}"/>
              </a:ext>
            </a:extLst>
          </p:cNvPr>
          <p:cNvSpPr txBox="1"/>
          <p:nvPr/>
        </p:nvSpPr>
        <p:spPr>
          <a:xfrm>
            <a:off x="7589002" y="4915367"/>
            <a:ext cx="604435" cy="523220"/>
          </a:xfrm>
          <a:prstGeom prst="rect">
            <a:avLst/>
          </a:prstGeom>
          <a:noFill/>
        </p:spPr>
        <p:txBody>
          <a:bodyPr wrap="square" rtlCol="0">
            <a:spAutoFit/>
          </a:bodyPr>
          <a:lstStyle/>
          <a:p>
            <a:r>
              <a:rPr lang="en-US" sz="2800" b="1" dirty="0"/>
              <a:t>11</a:t>
            </a:r>
          </a:p>
        </p:txBody>
      </p:sp>
      <p:sp>
        <p:nvSpPr>
          <p:cNvPr id="50" name="TextBox 49">
            <a:extLst>
              <a:ext uri="{FF2B5EF4-FFF2-40B4-BE49-F238E27FC236}">
                <a16:creationId xmlns:a16="http://schemas.microsoft.com/office/drawing/2014/main" id="{A0D796F2-F015-6848-94A0-E5B187BE7684}"/>
              </a:ext>
            </a:extLst>
          </p:cNvPr>
          <p:cNvSpPr txBox="1"/>
          <p:nvPr/>
        </p:nvSpPr>
        <p:spPr>
          <a:xfrm>
            <a:off x="7891219" y="2927819"/>
            <a:ext cx="604435" cy="523220"/>
          </a:xfrm>
          <a:prstGeom prst="rect">
            <a:avLst/>
          </a:prstGeom>
          <a:noFill/>
        </p:spPr>
        <p:txBody>
          <a:bodyPr wrap="square" rtlCol="0">
            <a:spAutoFit/>
          </a:bodyPr>
          <a:lstStyle/>
          <a:p>
            <a:r>
              <a:rPr lang="en-US" sz="2800" b="1" dirty="0"/>
              <a:t>18</a:t>
            </a:r>
          </a:p>
        </p:txBody>
      </p:sp>
      <p:sp>
        <p:nvSpPr>
          <p:cNvPr id="51" name="Oval 50">
            <a:extLst>
              <a:ext uri="{FF2B5EF4-FFF2-40B4-BE49-F238E27FC236}">
                <a16:creationId xmlns:a16="http://schemas.microsoft.com/office/drawing/2014/main" id="{FCC1A735-AD50-9341-83A6-8EC91300A6EA}"/>
              </a:ext>
            </a:extLst>
          </p:cNvPr>
          <p:cNvSpPr/>
          <p:nvPr/>
        </p:nvSpPr>
        <p:spPr>
          <a:xfrm>
            <a:off x="92012" y="4075858"/>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a:t>
            </a:r>
          </a:p>
        </p:txBody>
      </p:sp>
      <p:sp>
        <p:nvSpPr>
          <p:cNvPr id="52" name="Oval 51">
            <a:extLst>
              <a:ext uri="{FF2B5EF4-FFF2-40B4-BE49-F238E27FC236}">
                <a16:creationId xmlns:a16="http://schemas.microsoft.com/office/drawing/2014/main" id="{E7651193-E700-B44E-937F-4A7F1C6E87A9}"/>
              </a:ext>
            </a:extLst>
          </p:cNvPr>
          <p:cNvSpPr/>
          <p:nvPr/>
        </p:nvSpPr>
        <p:spPr>
          <a:xfrm>
            <a:off x="10261003" y="3921071"/>
            <a:ext cx="650928"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
            </a:r>
          </a:p>
        </p:txBody>
      </p:sp>
      <p:cxnSp>
        <p:nvCxnSpPr>
          <p:cNvPr id="53" name="Straight Arrow Connector 52">
            <a:extLst>
              <a:ext uri="{FF2B5EF4-FFF2-40B4-BE49-F238E27FC236}">
                <a16:creationId xmlns:a16="http://schemas.microsoft.com/office/drawing/2014/main" id="{1330F115-C2F5-0845-817F-4CF5F2840A0D}"/>
              </a:ext>
            </a:extLst>
          </p:cNvPr>
          <p:cNvCxnSpPr>
            <a:cxnSpLocks/>
            <a:stCxn id="51" idx="6"/>
            <a:endCxn id="5" idx="2"/>
          </p:cNvCxnSpPr>
          <p:nvPr/>
        </p:nvCxnSpPr>
        <p:spPr>
          <a:xfrm>
            <a:off x="742940" y="4409072"/>
            <a:ext cx="481426" cy="13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54D9F5E-CFC5-774A-8981-26F692E9BAD9}"/>
              </a:ext>
            </a:extLst>
          </p:cNvPr>
          <p:cNvCxnSpPr>
            <a:cxnSpLocks/>
            <a:stCxn id="10" idx="6"/>
            <a:endCxn id="52" idx="2"/>
          </p:cNvCxnSpPr>
          <p:nvPr/>
        </p:nvCxnSpPr>
        <p:spPr>
          <a:xfrm>
            <a:off x="9213742" y="4254285"/>
            <a:ext cx="10472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455A9A7-A635-8C45-9E7E-7820354DEEDC}"/>
              </a:ext>
            </a:extLst>
          </p:cNvPr>
          <p:cNvSpPr txBox="1"/>
          <p:nvPr/>
        </p:nvSpPr>
        <p:spPr>
          <a:xfrm>
            <a:off x="695152" y="3797971"/>
            <a:ext cx="604435" cy="523220"/>
          </a:xfrm>
          <a:prstGeom prst="rect">
            <a:avLst/>
          </a:prstGeom>
          <a:noFill/>
        </p:spPr>
        <p:txBody>
          <a:bodyPr wrap="square" rtlCol="0">
            <a:spAutoFit/>
          </a:bodyPr>
          <a:lstStyle/>
          <a:p>
            <a:r>
              <a:rPr lang="en-US" sz="2800" b="1" dirty="0"/>
              <a:t>50</a:t>
            </a:r>
          </a:p>
        </p:txBody>
      </p:sp>
      <p:sp>
        <p:nvSpPr>
          <p:cNvPr id="61" name="TextBox 60">
            <a:extLst>
              <a:ext uri="{FF2B5EF4-FFF2-40B4-BE49-F238E27FC236}">
                <a16:creationId xmlns:a16="http://schemas.microsoft.com/office/drawing/2014/main" id="{B2563741-6E01-A34B-B658-667C11639837}"/>
              </a:ext>
            </a:extLst>
          </p:cNvPr>
          <p:cNvSpPr txBox="1"/>
          <p:nvPr/>
        </p:nvSpPr>
        <p:spPr>
          <a:xfrm>
            <a:off x="9377168" y="3663346"/>
            <a:ext cx="604435" cy="523220"/>
          </a:xfrm>
          <a:prstGeom prst="rect">
            <a:avLst/>
          </a:prstGeom>
          <a:noFill/>
        </p:spPr>
        <p:txBody>
          <a:bodyPr wrap="square" rtlCol="0">
            <a:spAutoFit/>
          </a:bodyPr>
          <a:lstStyle/>
          <a:p>
            <a:r>
              <a:rPr lang="en-US" sz="2800" b="1" dirty="0"/>
              <a:t>50</a:t>
            </a:r>
          </a:p>
        </p:txBody>
      </p:sp>
      <p:sp>
        <p:nvSpPr>
          <p:cNvPr id="62" name="TextBox 61">
            <a:extLst>
              <a:ext uri="{FF2B5EF4-FFF2-40B4-BE49-F238E27FC236}">
                <a16:creationId xmlns:a16="http://schemas.microsoft.com/office/drawing/2014/main" id="{BBC5CADB-CFB3-064E-AC08-ECD759482315}"/>
              </a:ext>
            </a:extLst>
          </p:cNvPr>
          <p:cNvSpPr txBox="1"/>
          <p:nvPr/>
        </p:nvSpPr>
        <p:spPr>
          <a:xfrm>
            <a:off x="4102131" y="5731444"/>
            <a:ext cx="6213945" cy="1077218"/>
          </a:xfrm>
          <a:prstGeom prst="rect">
            <a:avLst/>
          </a:prstGeom>
          <a:noFill/>
        </p:spPr>
        <p:txBody>
          <a:bodyPr wrap="none" rtlCol="0">
            <a:spAutoFit/>
          </a:bodyPr>
          <a:lstStyle/>
          <a:p>
            <a:r>
              <a:rPr lang="en-US" sz="3200" b="1" dirty="0"/>
              <a:t>Apply Max Flow Min Cut Theorem !</a:t>
            </a:r>
          </a:p>
          <a:p>
            <a:r>
              <a:rPr lang="en-US" sz="3200" b="1" dirty="0">
                <a:solidFill>
                  <a:srgbClr val="FF0000"/>
                </a:solidFill>
              </a:rPr>
              <a:t>But this is hard in a real network …</a:t>
            </a:r>
          </a:p>
        </p:txBody>
      </p:sp>
    </p:spTree>
    <p:extLst>
      <p:ext uri="{BB962C8B-B14F-4D97-AF65-F5344CB8AC3E}">
        <p14:creationId xmlns:p14="http://schemas.microsoft.com/office/powerpoint/2010/main" val="268770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E3D8FE-4069-0D45-8529-BF1B3B563CA8}"/>
              </a:ext>
            </a:extLst>
          </p:cNvPr>
          <p:cNvPicPr>
            <a:picLocks noGrp="1" noChangeAspect="1"/>
          </p:cNvPicPr>
          <p:nvPr>
            <p:ph idx="1"/>
          </p:nvPr>
        </p:nvPicPr>
        <p:blipFill>
          <a:blip r:embed="rId2"/>
          <a:stretch>
            <a:fillRect/>
          </a:stretch>
        </p:blipFill>
        <p:spPr>
          <a:xfrm>
            <a:off x="851504" y="1083347"/>
            <a:ext cx="10260779" cy="4506760"/>
          </a:xfrm>
        </p:spPr>
      </p:pic>
      <p:sp>
        <p:nvSpPr>
          <p:cNvPr id="3" name="Title 2">
            <a:extLst>
              <a:ext uri="{FF2B5EF4-FFF2-40B4-BE49-F238E27FC236}">
                <a16:creationId xmlns:a16="http://schemas.microsoft.com/office/drawing/2014/main" id="{423C7AF6-A45C-D049-8186-1590F987F951}"/>
              </a:ext>
            </a:extLst>
          </p:cNvPr>
          <p:cNvSpPr>
            <a:spLocks noGrp="1"/>
          </p:cNvSpPr>
          <p:nvPr>
            <p:ph type="title"/>
          </p:nvPr>
        </p:nvSpPr>
        <p:spPr/>
        <p:txBody>
          <a:bodyPr/>
          <a:lstStyle/>
          <a:p>
            <a:r>
              <a:rPr lang="en-US" dirty="0"/>
              <a:t>Congestion Control in the Network</a:t>
            </a:r>
          </a:p>
        </p:txBody>
      </p:sp>
      <p:sp>
        <p:nvSpPr>
          <p:cNvPr id="6" name="TextBox 5">
            <a:extLst>
              <a:ext uri="{FF2B5EF4-FFF2-40B4-BE49-F238E27FC236}">
                <a16:creationId xmlns:a16="http://schemas.microsoft.com/office/drawing/2014/main" id="{65DC31CF-E4B3-144F-B197-96D05610DB44}"/>
              </a:ext>
            </a:extLst>
          </p:cNvPr>
          <p:cNvSpPr txBox="1"/>
          <p:nvPr/>
        </p:nvSpPr>
        <p:spPr>
          <a:xfrm>
            <a:off x="3099661" y="5811864"/>
            <a:ext cx="7316426" cy="584775"/>
          </a:xfrm>
          <a:prstGeom prst="rect">
            <a:avLst/>
          </a:prstGeom>
          <a:noFill/>
        </p:spPr>
        <p:txBody>
          <a:bodyPr wrap="none" rtlCol="0">
            <a:spAutoFit/>
          </a:bodyPr>
          <a:lstStyle/>
          <a:p>
            <a:r>
              <a:rPr lang="en-US" sz="3200" b="1" dirty="0"/>
              <a:t>Changing Bandwidth Allocation over Time</a:t>
            </a:r>
          </a:p>
        </p:txBody>
      </p:sp>
      <p:sp>
        <p:nvSpPr>
          <p:cNvPr id="7" name="TextBox 6">
            <a:extLst>
              <a:ext uri="{FF2B5EF4-FFF2-40B4-BE49-F238E27FC236}">
                <a16:creationId xmlns:a16="http://schemas.microsoft.com/office/drawing/2014/main" id="{4572CED6-E83C-0F44-8991-6528AC1FF266}"/>
              </a:ext>
            </a:extLst>
          </p:cNvPr>
          <p:cNvSpPr txBox="1"/>
          <p:nvPr/>
        </p:nvSpPr>
        <p:spPr>
          <a:xfrm>
            <a:off x="248829" y="5196310"/>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2270623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BAEB6-CB0F-FA45-9872-9B1349819252}"/>
              </a:ext>
            </a:extLst>
          </p:cNvPr>
          <p:cNvSpPr>
            <a:spLocks noGrp="1"/>
          </p:cNvSpPr>
          <p:nvPr>
            <p:ph idx="1"/>
          </p:nvPr>
        </p:nvSpPr>
        <p:spPr/>
        <p:txBody>
          <a:bodyPr/>
          <a:lstStyle/>
          <a:p>
            <a:r>
              <a:rPr lang="en-US" dirty="0"/>
              <a:t>Flows enter and exit network dynamically – so applying an algorithm for congestion control is difficult </a:t>
            </a:r>
          </a:p>
          <a:p>
            <a:endParaRPr lang="en-US" dirty="0"/>
          </a:p>
          <a:p>
            <a:r>
              <a:rPr lang="en-US" b="1" dirty="0"/>
              <a:t>Congestion avoidance: </a:t>
            </a:r>
            <a:r>
              <a:rPr lang="en-US" dirty="0"/>
              <a:t>Regulate the sending rate based on what the network can support</a:t>
            </a:r>
            <a:endParaRPr lang="en-US" b="1" dirty="0"/>
          </a:p>
        </p:txBody>
      </p:sp>
      <p:sp>
        <p:nvSpPr>
          <p:cNvPr id="3" name="Title 2">
            <a:extLst>
              <a:ext uri="{FF2B5EF4-FFF2-40B4-BE49-F238E27FC236}">
                <a16:creationId xmlns:a16="http://schemas.microsoft.com/office/drawing/2014/main" id="{7D10C190-CDC9-7C49-9285-0A3F1D168756}"/>
              </a:ext>
            </a:extLst>
          </p:cNvPr>
          <p:cNvSpPr>
            <a:spLocks noGrp="1"/>
          </p:cNvSpPr>
          <p:nvPr>
            <p:ph type="title"/>
          </p:nvPr>
        </p:nvSpPr>
        <p:spPr/>
        <p:txBody>
          <a:bodyPr/>
          <a:lstStyle/>
          <a:p>
            <a:r>
              <a:rPr lang="en-US" dirty="0"/>
              <a:t>Congestion Control in the Network</a:t>
            </a:r>
          </a:p>
        </p:txBody>
      </p:sp>
      <p:sp>
        <p:nvSpPr>
          <p:cNvPr id="4" name="TextBox 3">
            <a:extLst>
              <a:ext uri="{FF2B5EF4-FFF2-40B4-BE49-F238E27FC236}">
                <a16:creationId xmlns:a16="http://schemas.microsoft.com/office/drawing/2014/main" id="{A8E9B663-0282-A54A-A0BF-FCC51D074396}"/>
              </a:ext>
            </a:extLst>
          </p:cNvPr>
          <p:cNvSpPr txBox="1"/>
          <p:nvPr/>
        </p:nvSpPr>
        <p:spPr>
          <a:xfrm>
            <a:off x="1704813" y="3688596"/>
            <a:ext cx="8741044" cy="523220"/>
          </a:xfrm>
          <a:prstGeom prst="rect">
            <a:avLst/>
          </a:prstGeom>
          <a:noFill/>
        </p:spPr>
        <p:txBody>
          <a:bodyPr wrap="square" rtlCol="0">
            <a:spAutoFit/>
          </a:bodyPr>
          <a:lstStyle/>
          <a:p>
            <a:r>
              <a:rPr lang="en-US" sz="2800" b="1" dirty="0"/>
              <a:t>Sending Rate = minimum (network rate, Receiver rate)</a:t>
            </a:r>
          </a:p>
        </p:txBody>
      </p:sp>
      <p:sp>
        <p:nvSpPr>
          <p:cNvPr id="5" name="TextBox 4">
            <a:extLst>
              <a:ext uri="{FF2B5EF4-FFF2-40B4-BE49-F238E27FC236}">
                <a16:creationId xmlns:a16="http://schemas.microsoft.com/office/drawing/2014/main" id="{90EEC47D-96B4-0343-BDF3-8FA44ABCE0B4}"/>
              </a:ext>
            </a:extLst>
          </p:cNvPr>
          <p:cNvSpPr txBox="1"/>
          <p:nvPr/>
        </p:nvSpPr>
        <p:spPr>
          <a:xfrm>
            <a:off x="557939" y="4987871"/>
            <a:ext cx="5575231" cy="1384995"/>
          </a:xfrm>
          <a:prstGeom prst="rect">
            <a:avLst/>
          </a:prstGeom>
          <a:noFill/>
        </p:spPr>
        <p:txBody>
          <a:bodyPr wrap="square" rtlCol="0">
            <a:spAutoFit/>
          </a:bodyPr>
          <a:lstStyle/>
          <a:p>
            <a:r>
              <a:rPr lang="en-US" sz="2800" b="1" dirty="0"/>
              <a:t>Gradually increase the network rate and observe the effect on flow rates (packet loss)</a:t>
            </a:r>
          </a:p>
        </p:txBody>
      </p:sp>
      <p:sp>
        <p:nvSpPr>
          <p:cNvPr id="6" name="TextBox 5">
            <a:extLst>
              <a:ext uri="{FF2B5EF4-FFF2-40B4-BE49-F238E27FC236}">
                <a16:creationId xmlns:a16="http://schemas.microsoft.com/office/drawing/2014/main" id="{5E958789-6FEF-CA40-8D08-96C538EB861B}"/>
              </a:ext>
            </a:extLst>
          </p:cNvPr>
          <p:cNvSpPr txBox="1"/>
          <p:nvPr/>
        </p:nvSpPr>
        <p:spPr>
          <a:xfrm>
            <a:off x="7737875" y="4987871"/>
            <a:ext cx="4171627" cy="1815882"/>
          </a:xfrm>
          <a:prstGeom prst="rect">
            <a:avLst/>
          </a:prstGeom>
          <a:noFill/>
        </p:spPr>
        <p:txBody>
          <a:bodyPr wrap="square" rtlCol="0">
            <a:spAutoFit/>
          </a:bodyPr>
          <a:lstStyle/>
          <a:p>
            <a:r>
              <a:rPr lang="en-US" sz="2800" b="1" dirty="0"/>
              <a:t>Comes from flow control – receiver advertised window size for a sliding window flow control</a:t>
            </a:r>
          </a:p>
        </p:txBody>
      </p:sp>
      <p:cxnSp>
        <p:nvCxnSpPr>
          <p:cNvPr id="8" name="Straight Arrow Connector 7">
            <a:extLst>
              <a:ext uri="{FF2B5EF4-FFF2-40B4-BE49-F238E27FC236}">
                <a16:creationId xmlns:a16="http://schemas.microsoft.com/office/drawing/2014/main" id="{63F7EFEF-63D3-924D-A33A-81B2F7E7D114}"/>
              </a:ext>
            </a:extLst>
          </p:cNvPr>
          <p:cNvCxnSpPr/>
          <p:nvPr/>
        </p:nvCxnSpPr>
        <p:spPr>
          <a:xfrm flipH="1" flipV="1">
            <a:off x="8710047" y="4211816"/>
            <a:ext cx="402956" cy="77605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CCEC29E-ED42-DE4D-A2C6-1735A392566B}"/>
              </a:ext>
            </a:extLst>
          </p:cNvPr>
          <p:cNvCxnSpPr/>
          <p:nvPr/>
        </p:nvCxnSpPr>
        <p:spPr>
          <a:xfrm flipV="1">
            <a:off x="2696705" y="4211816"/>
            <a:ext cx="3637565" cy="77605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234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8BFBE6-67D8-9248-97C2-2375E04B9D69}"/>
              </a:ext>
            </a:extLst>
          </p:cNvPr>
          <p:cNvPicPr>
            <a:picLocks noGrp="1" noChangeAspect="1"/>
          </p:cNvPicPr>
          <p:nvPr>
            <p:ph idx="1"/>
          </p:nvPr>
        </p:nvPicPr>
        <p:blipFill>
          <a:blip r:embed="rId2"/>
          <a:stretch>
            <a:fillRect/>
          </a:stretch>
        </p:blipFill>
        <p:spPr>
          <a:xfrm>
            <a:off x="371960" y="1297741"/>
            <a:ext cx="11166928" cy="4731100"/>
          </a:xfrm>
        </p:spPr>
      </p:pic>
      <p:sp>
        <p:nvSpPr>
          <p:cNvPr id="3" name="Title 2">
            <a:extLst>
              <a:ext uri="{FF2B5EF4-FFF2-40B4-BE49-F238E27FC236}">
                <a16:creationId xmlns:a16="http://schemas.microsoft.com/office/drawing/2014/main" id="{709B9B86-7CC5-6842-B131-7A6BAA8F1E50}"/>
              </a:ext>
            </a:extLst>
          </p:cNvPr>
          <p:cNvSpPr>
            <a:spLocks noGrp="1"/>
          </p:cNvSpPr>
          <p:nvPr>
            <p:ph type="title"/>
          </p:nvPr>
        </p:nvSpPr>
        <p:spPr/>
        <p:txBody>
          <a:bodyPr/>
          <a:lstStyle/>
          <a:p>
            <a:r>
              <a:rPr lang="en-US" dirty="0"/>
              <a:t>Network Congestion – Impact over </a:t>
            </a:r>
            <a:r>
              <a:rPr lang="en-US" dirty="0" err="1"/>
              <a:t>Goodput</a:t>
            </a:r>
            <a:r>
              <a:rPr lang="en-US" dirty="0"/>
              <a:t> and Delay</a:t>
            </a:r>
          </a:p>
        </p:txBody>
      </p:sp>
      <p:sp>
        <p:nvSpPr>
          <p:cNvPr id="6" name="TextBox 5">
            <a:extLst>
              <a:ext uri="{FF2B5EF4-FFF2-40B4-BE49-F238E27FC236}">
                <a16:creationId xmlns:a16="http://schemas.microsoft.com/office/drawing/2014/main" id="{6874012A-DA7F-9440-8B2A-93AD20C57B3C}"/>
              </a:ext>
            </a:extLst>
          </p:cNvPr>
          <p:cNvSpPr txBox="1"/>
          <p:nvPr/>
        </p:nvSpPr>
        <p:spPr>
          <a:xfrm>
            <a:off x="5673236" y="5428676"/>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2185433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37663-373C-AC43-A85C-3473A99FA583}"/>
              </a:ext>
            </a:extLst>
          </p:cNvPr>
          <p:cNvSpPr>
            <a:spLocks noGrp="1"/>
          </p:cNvSpPr>
          <p:nvPr>
            <p:ph idx="1"/>
          </p:nvPr>
        </p:nvSpPr>
        <p:spPr/>
        <p:txBody>
          <a:bodyPr/>
          <a:lstStyle/>
          <a:p>
            <a:r>
              <a:rPr lang="en-US" dirty="0"/>
              <a:t>Ensure that the rate of all the flows in the network is controlled in a </a:t>
            </a:r>
            <a:r>
              <a:rPr lang="en-US" b="1" dirty="0"/>
              <a:t>fair way </a:t>
            </a:r>
          </a:p>
          <a:p>
            <a:endParaRPr lang="en-US" b="1" dirty="0"/>
          </a:p>
          <a:p>
            <a:r>
              <a:rPr lang="en-US" dirty="0"/>
              <a:t>A bad congestion control algorithm may affect fairness - Some flows can get starved </a:t>
            </a:r>
          </a:p>
          <a:p>
            <a:endParaRPr lang="en-US" dirty="0"/>
          </a:p>
          <a:p>
            <a:r>
              <a:rPr lang="en-US" dirty="0"/>
              <a:t>Hard fairness in a decentralized network is difficult to implement </a:t>
            </a:r>
          </a:p>
          <a:p>
            <a:endParaRPr lang="en-US" dirty="0"/>
          </a:p>
          <a:p>
            <a:r>
              <a:rPr lang="en-US" b="1" dirty="0"/>
              <a:t>Max-Min Fairness</a:t>
            </a:r>
            <a:r>
              <a:rPr lang="en-US" dirty="0"/>
              <a:t>: An allocation is max-min fair if the bandwidth given to one flow cannot be increased without decreasing the bandwidth given to another flow with an allocation. </a:t>
            </a:r>
            <a:endParaRPr lang="en-US" b="1" dirty="0"/>
          </a:p>
          <a:p>
            <a:endParaRPr lang="en-US" b="1" dirty="0"/>
          </a:p>
          <a:p>
            <a:endParaRPr lang="en-US" b="1" dirty="0"/>
          </a:p>
        </p:txBody>
      </p:sp>
      <p:sp>
        <p:nvSpPr>
          <p:cNvPr id="3" name="Title 2">
            <a:extLst>
              <a:ext uri="{FF2B5EF4-FFF2-40B4-BE49-F238E27FC236}">
                <a16:creationId xmlns:a16="http://schemas.microsoft.com/office/drawing/2014/main" id="{07C9561C-7E0C-7843-905C-37007FC2BF69}"/>
              </a:ext>
            </a:extLst>
          </p:cNvPr>
          <p:cNvSpPr>
            <a:spLocks noGrp="1"/>
          </p:cNvSpPr>
          <p:nvPr>
            <p:ph type="title"/>
          </p:nvPr>
        </p:nvSpPr>
        <p:spPr/>
        <p:txBody>
          <a:bodyPr/>
          <a:lstStyle/>
          <a:p>
            <a:r>
              <a:rPr lang="en-US" dirty="0"/>
              <a:t>Congestion Control and Fairness</a:t>
            </a:r>
          </a:p>
        </p:txBody>
      </p:sp>
    </p:spTree>
    <p:extLst>
      <p:ext uri="{BB962C8B-B14F-4D97-AF65-F5344CB8AC3E}">
        <p14:creationId xmlns:p14="http://schemas.microsoft.com/office/powerpoint/2010/main" val="11533813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3247C6-74C9-F941-BC84-E165D310065C}"/>
              </a:ext>
            </a:extLst>
          </p:cNvPr>
          <p:cNvPicPr>
            <a:picLocks noGrp="1" noChangeAspect="1"/>
          </p:cNvPicPr>
          <p:nvPr>
            <p:ph idx="1"/>
          </p:nvPr>
        </p:nvPicPr>
        <p:blipFill>
          <a:blip r:embed="rId2"/>
          <a:stretch>
            <a:fillRect/>
          </a:stretch>
        </p:blipFill>
        <p:spPr>
          <a:xfrm>
            <a:off x="470073" y="1024259"/>
            <a:ext cx="11338721" cy="3733721"/>
          </a:xfrm>
        </p:spPr>
      </p:pic>
      <p:sp>
        <p:nvSpPr>
          <p:cNvPr id="3" name="Title 2">
            <a:extLst>
              <a:ext uri="{FF2B5EF4-FFF2-40B4-BE49-F238E27FC236}">
                <a16:creationId xmlns:a16="http://schemas.microsoft.com/office/drawing/2014/main" id="{FFBA22EC-2D4C-D346-8B0E-3E396AD1A894}"/>
              </a:ext>
            </a:extLst>
          </p:cNvPr>
          <p:cNvSpPr>
            <a:spLocks noGrp="1"/>
          </p:cNvSpPr>
          <p:nvPr>
            <p:ph type="title"/>
          </p:nvPr>
        </p:nvSpPr>
        <p:spPr/>
        <p:txBody>
          <a:bodyPr/>
          <a:lstStyle/>
          <a:p>
            <a:r>
              <a:rPr lang="en-US" dirty="0"/>
              <a:t>Max-Min Fairness – An Example</a:t>
            </a:r>
          </a:p>
        </p:txBody>
      </p:sp>
      <p:sp>
        <p:nvSpPr>
          <p:cNvPr id="6" name="TextBox 5">
            <a:extLst>
              <a:ext uri="{FF2B5EF4-FFF2-40B4-BE49-F238E27FC236}">
                <a16:creationId xmlns:a16="http://schemas.microsoft.com/office/drawing/2014/main" id="{DFC3095B-B2D2-3A46-9205-699655E183E1}"/>
              </a:ext>
            </a:extLst>
          </p:cNvPr>
          <p:cNvSpPr txBox="1"/>
          <p:nvPr/>
        </p:nvSpPr>
        <p:spPr>
          <a:xfrm>
            <a:off x="605290" y="5058485"/>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33996113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536A3-604F-2444-9A3E-62AC3C403951}"/>
              </a:ext>
            </a:extLst>
          </p:cNvPr>
          <p:cNvSpPr>
            <a:spLocks noGrp="1"/>
          </p:cNvSpPr>
          <p:nvPr>
            <p:ph idx="1"/>
          </p:nvPr>
        </p:nvSpPr>
        <p:spPr/>
        <p:txBody>
          <a:bodyPr/>
          <a:lstStyle/>
          <a:p>
            <a:r>
              <a:rPr lang="en-US" b="1" dirty="0"/>
              <a:t>Additive Increase Multiplicative Decrease (AIMD) </a:t>
            </a:r>
            <a:r>
              <a:rPr lang="en-US" dirty="0"/>
              <a:t>– Chiu and Jain (1989)</a:t>
            </a:r>
          </a:p>
          <a:p>
            <a:endParaRPr lang="en-US" b="1" dirty="0"/>
          </a:p>
          <a:p>
            <a:r>
              <a:rPr lang="en-US" dirty="0"/>
              <a:t>Let </a:t>
            </a:r>
            <a:r>
              <a:rPr lang="en-US" i="1" dirty="0"/>
              <a:t>w(t)</a:t>
            </a:r>
            <a:r>
              <a:rPr lang="en-US" dirty="0"/>
              <a:t> be the sending rate. </a:t>
            </a:r>
            <a:r>
              <a:rPr lang="en-US" i="1" dirty="0"/>
              <a:t>a (a &gt; 0) </a:t>
            </a:r>
            <a:r>
              <a:rPr lang="en-US" dirty="0"/>
              <a:t>is the additive increase factor, and </a:t>
            </a:r>
            <a:r>
              <a:rPr lang="en-US" i="1" dirty="0"/>
              <a:t>b</a:t>
            </a:r>
            <a:r>
              <a:rPr lang="en-US" dirty="0"/>
              <a:t> </a:t>
            </a:r>
            <a:r>
              <a:rPr lang="en-US" i="1" dirty="0"/>
              <a:t>(0&lt;b&lt;1) </a:t>
            </a:r>
            <a:r>
              <a:rPr lang="en-US" dirty="0"/>
              <a:t>is the multiplicative decrease factor </a:t>
            </a:r>
            <a:endParaRPr lang="en-US" i="1" dirty="0"/>
          </a:p>
        </p:txBody>
      </p:sp>
      <p:sp>
        <p:nvSpPr>
          <p:cNvPr id="3" name="Title 2">
            <a:extLst>
              <a:ext uri="{FF2B5EF4-FFF2-40B4-BE49-F238E27FC236}">
                <a16:creationId xmlns:a16="http://schemas.microsoft.com/office/drawing/2014/main" id="{568B34FC-B5D5-B043-98C4-734187B316A0}"/>
              </a:ext>
            </a:extLst>
          </p:cNvPr>
          <p:cNvSpPr>
            <a:spLocks noGrp="1"/>
          </p:cNvSpPr>
          <p:nvPr>
            <p:ph type="title"/>
          </p:nvPr>
        </p:nvSpPr>
        <p:spPr/>
        <p:txBody>
          <a:bodyPr/>
          <a:lstStyle/>
          <a:p>
            <a:r>
              <a:rPr lang="en-US" dirty="0"/>
              <a:t>AIMD – Efficient and Fair Operating Point for Congestion Control</a:t>
            </a:r>
          </a:p>
        </p:txBody>
      </p:sp>
      <p:pic>
        <p:nvPicPr>
          <p:cNvPr id="7" name="Picture 6">
            <a:extLst>
              <a:ext uri="{FF2B5EF4-FFF2-40B4-BE49-F238E27FC236}">
                <a16:creationId xmlns:a16="http://schemas.microsoft.com/office/drawing/2014/main" id="{D0FA9924-BF4D-CB49-8A9D-576D48A6C008}"/>
              </a:ext>
            </a:extLst>
          </p:cNvPr>
          <p:cNvPicPr>
            <a:picLocks noChangeAspect="1"/>
          </p:cNvPicPr>
          <p:nvPr/>
        </p:nvPicPr>
        <p:blipFill>
          <a:blip r:embed="rId2"/>
          <a:stretch>
            <a:fillRect/>
          </a:stretch>
        </p:blipFill>
        <p:spPr>
          <a:xfrm>
            <a:off x="1596648" y="3536302"/>
            <a:ext cx="8405640" cy="973703"/>
          </a:xfrm>
          <a:prstGeom prst="rect">
            <a:avLst/>
          </a:prstGeom>
        </p:spPr>
      </p:pic>
    </p:spTree>
    <p:extLst>
      <p:ext uri="{BB962C8B-B14F-4D97-AF65-F5344CB8AC3E}">
        <p14:creationId xmlns:p14="http://schemas.microsoft.com/office/powerpoint/2010/main" val="2405566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73C71-4DC9-CF45-B688-00739AF3A74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AIAD – Oscillate across the efficiency line</a:t>
            </a:r>
          </a:p>
          <a:p>
            <a:r>
              <a:rPr lang="en-US" dirty="0"/>
              <a:t>MIMD – Oscillate across the efficiency line (different slope from AIAD)</a:t>
            </a:r>
          </a:p>
        </p:txBody>
      </p:sp>
      <p:sp>
        <p:nvSpPr>
          <p:cNvPr id="3" name="Title 2">
            <a:extLst>
              <a:ext uri="{FF2B5EF4-FFF2-40B4-BE49-F238E27FC236}">
                <a16:creationId xmlns:a16="http://schemas.microsoft.com/office/drawing/2014/main" id="{177AF31E-3824-FD40-BB24-A02E9981A4EE}"/>
              </a:ext>
            </a:extLst>
          </p:cNvPr>
          <p:cNvSpPr>
            <a:spLocks noGrp="1"/>
          </p:cNvSpPr>
          <p:nvPr>
            <p:ph type="title"/>
          </p:nvPr>
        </p:nvSpPr>
        <p:spPr/>
        <p:txBody>
          <a:bodyPr/>
          <a:lstStyle/>
          <a:p>
            <a:r>
              <a:rPr lang="en-US" dirty="0"/>
              <a:t>AIMD – Design Rationale (Two Flows Example)</a:t>
            </a:r>
          </a:p>
        </p:txBody>
      </p:sp>
      <p:pic>
        <p:nvPicPr>
          <p:cNvPr id="5" name="Picture 4">
            <a:extLst>
              <a:ext uri="{FF2B5EF4-FFF2-40B4-BE49-F238E27FC236}">
                <a16:creationId xmlns:a16="http://schemas.microsoft.com/office/drawing/2014/main" id="{56939922-DC49-2441-8264-1ECFE69FC38A}"/>
              </a:ext>
            </a:extLst>
          </p:cNvPr>
          <p:cNvPicPr>
            <a:picLocks noChangeAspect="1"/>
          </p:cNvPicPr>
          <p:nvPr/>
        </p:nvPicPr>
        <p:blipFill>
          <a:blip r:embed="rId2"/>
          <a:stretch>
            <a:fillRect/>
          </a:stretch>
        </p:blipFill>
        <p:spPr>
          <a:xfrm>
            <a:off x="545562" y="1008680"/>
            <a:ext cx="6754140" cy="4195513"/>
          </a:xfrm>
          <a:prstGeom prst="rect">
            <a:avLst/>
          </a:prstGeom>
        </p:spPr>
      </p:pic>
      <p:sp>
        <p:nvSpPr>
          <p:cNvPr id="6" name="TextBox 5">
            <a:extLst>
              <a:ext uri="{FF2B5EF4-FFF2-40B4-BE49-F238E27FC236}">
                <a16:creationId xmlns:a16="http://schemas.microsoft.com/office/drawing/2014/main" id="{B53F03E1-62AD-BD48-B5FA-BB62E3625A59}"/>
              </a:ext>
            </a:extLst>
          </p:cNvPr>
          <p:cNvSpPr txBox="1"/>
          <p:nvPr/>
        </p:nvSpPr>
        <p:spPr>
          <a:xfrm>
            <a:off x="9622593" y="1323394"/>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Tree>
    <p:extLst>
      <p:ext uri="{BB962C8B-B14F-4D97-AF65-F5344CB8AC3E}">
        <p14:creationId xmlns:p14="http://schemas.microsoft.com/office/powerpoint/2010/main" val="12848782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73C71-4DC9-CF45-B688-00739AF3A74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path converges towards the optimal point</a:t>
            </a:r>
          </a:p>
          <a:p>
            <a:r>
              <a:rPr lang="en-US" dirty="0"/>
              <a:t>Used by TCP - Adjust the size of the sliding window to control the rates</a:t>
            </a:r>
          </a:p>
        </p:txBody>
      </p:sp>
      <p:sp>
        <p:nvSpPr>
          <p:cNvPr id="3" name="Title 2">
            <a:extLst>
              <a:ext uri="{FF2B5EF4-FFF2-40B4-BE49-F238E27FC236}">
                <a16:creationId xmlns:a16="http://schemas.microsoft.com/office/drawing/2014/main" id="{177AF31E-3824-FD40-BB24-A02E9981A4EE}"/>
              </a:ext>
            </a:extLst>
          </p:cNvPr>
          <p:cNvSpPr>
            <a:spLocks noGrp="1"/>
          </p:cNvSpPr>
          <p:nvPr>
            <p:ph type="title"/>
          </p:nvPr>
        </p:nvSpPr>
        <p:spPr/>
        <p:txBody>
          <a:bodyPr/>
          <a:lstStyle/>
          <a:p>
            <a:r>
              <a:rPr lang="en-US" dirty="0"/>
              <a:t>AIMD – Design Rationale (Two Flows Example)</a:t>
            </a:r>
          </a:p>
        </p:txBody>
      </p:sp>
      <p:sp>
        <p:nvSpPr>
          <p:cNvPr id="6" name="TextBox 5">
            <a:extLst>
              <a:ext uri="{FF2B5EF4-FFF2-40B4-BE49-F238E27FC236}">
                <a16:creationId xmlns:a16="http://schemas.microsoft.com/office/drawing/2014/main" id="{B53F03E1-62AD-BD48-B5FA-BB62E3625A59}"/>
              </a:ext>
            </a:extLst>
          </p:cNvPr>
          <p:cNvSpPr txBox="1"/>
          <p:nvPr/>
        </p:nvSpPr>
        <p:spPr>
          <a:xfrm>
            <a:off x="9622593" y="1323394"/>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pic>
        <p:nvPicPr>
          <p:cNvPr id="7" name="Picture 6">
            <a:extLst>
              <a:ext uri="{FF2B5EF4-FFF2-40B4-BE49-F238E27FC236}">
                <a16:creationId xmlns:a16="http://schemas.microsoft.com/office/drawing/2014/main" id="{5B897145-6793-C642-945B-BA883A9BA4EE}"/>
              </a:ext>
            </a:extLst>
          </p:cNvPr>
          <p:cNvPicPr>
            <a:picLocks noChangeAspect="1"/>
          </p:cNvPicPr>
          <p:nvPr/>
        </p:nvPicPr>
        <p:blipFill>
          <a:blip r:embed="rId2"/>
          <a:stretch>
            <a:fillRect/>
          </a:stretch>
        </p:blipFill>
        <p:spPr>
          <a:xfrm>
            <a:off x="150999" y="955273"/>
            <a:ext cx="9501877" cy="4081676"/>
          </a:xfrm>
          <a:prstGeom prst="rect">
            <a:avLst/>
          </a:prstGeom>
        </p:spPr>
      </p:pic>
    </p:spTree>
    <p:extLst>
      <p:ext uri="{BB962C8B-B14F-4D97-AF65-F5344CB8AC3E}">
        <p14:creationId xmlns:p14="http://schemas.microsoft.com/office/powerpoint/2010/main" val="2327304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376AC3-4C46-6345-989A-3EABDBA8D1C1}"/>
              </a:ext>
            </a:extLst>
          </p:cNvPr>
          <p:cNvSpPr>
            <a:spLocks noGrp="1"/>
          </p:cNvSpPr>
          <p:nvPr>
            <p:ph type="body" idx="1"/>
          </p:nvPr>
        </p:nvSpPr>
        <p:spPr>
          <a:xfrm>
            <a:off x="986833" y="1830765"/>
            <a:ext cx="10515600" cy="1500187"/>
          </a:xfrm>
        </p:spPr>
        <p:txBody>
          <a:bodyPr/>
          <a:lstStyle/>
          <a:p>
            <a:r>
              <a:rPr lang="en-US" sz="4800" b="1" dirty="0">
                <a:solidFill>
                  <a:schemeClr val="bg1">
                    <a:lumMod val="85000"/>
                  </a:schemeClr>
                </a:solidFill>
              </a:rPr>
              <a:t>Let us look TCP design details …</a:t>
            </a:r>
          </a:p>
        </p:txBody>
      </p:sp>
    </p:spTree>
    <p:extLst>
      <p:ext uri="{BB962C8B-B14F-4D97-AF65-F5344CB8AC3E}">
        <p14:creationId xmlns:p14="http://schemas.microsoft.com/office/powerpoint/2010/main" val="273933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Service Primitive </a:t>
            </a:r>
            <a:r>
              <a:rPr lang="mr-IN" dirty="0"/>
              <a:t>–</a:t>
            </a:r>
            <a:r>
              <a:rPr lang="en-US" dirty="0"/>
              <a:t> Connection Establishment</a:t>
            </a:r>
          </a:p>
        </p:txBody>
      </p:sp>
      <p:cxnSp>
        <p:nvCxnSpPr>
          <p:cNvPr id="5" name="Straight Arrow Connector 4"/>
          <p:cNvCxnSpPr/>
          <p:nvPr/>
        </p:nvCxnSpPr>
        <p:spPr>
          <a:xfrm>
            <a:off x="4157663" y="1728788"/>
            <a:ext cx="108196" cy="5129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586163"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Client</a:t>
            </a:r>
          </a:p>
        </p:txBody>
      </p:sp>
      <p:cxnSp>
        <p:nvCxnSpPr>
          <p:cNvPr id="7" name="Straight Arrow Connector 6"/>
          <p:cNvCxnSpPr/>
          <p:nvPr/>
        </p:nvCxnSpPr>
        <p:spPr>
          <a:xfrm>
            <a:off x="10382250" y="1728788"/>
            <a:ext cx="100012" cy="4886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810750" y="1157288"/>
            <a:ext cx="1057275" cy="557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Server</a:t>
            </a:r>
          </a:p>
        </p:txBody>
      </p:sp>
      <p:sp>
        <p:nvSpPr>
          <p:cNvPr id="9" name="TextBox 8"/>
          <p:cNvSpPr txBox="1"/>
          <p:nvPr/>
        </p:nvSpPr>
        <p:spPr>
          <a:xfrm>
            <a:off x="8972550" y="1871663"/>
            <a:ext cx="1189749" cy="523220"/>
          </a:xfrm>
          <a:prstGeom prst="rect">
            <a:avLst/>
          </a:prstGeom>
          <a:noFill/>
        </p:spPr>
        <p:txBody>
          <a:bodyPr wrap="none" rtlCol="0">
            <a:spAutoFit/>
          </a:bodyPr>
          <a:lstStyle/>
          <a:p>
            <a:r>
              <a:rPr lang="en-US" sz="2800" b="1" dirty="0"/>
              <a:t>LISTEN</a:t>
            </a:r>
          </a:p>
        </p:txBody>
      </p:sp>
      <p:cxnSp>
        <p:nvCxnSpPr>
          <p:cNvPr id="11" name="Straight Arrow Connector 10"/>
          <p:cNvCxnSpPr/>
          <p:nvPr/>
        </p:nvCxnSpPr>
        <p:spPr>
          <a:xfrm>
            <a:off x="4207669" y="2243138"/>
            <a:ext cx="6174581" cy="4143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68402" y="1905234"/>
            <a:ext cx="1629292" cy="523220"/>
          </a:xfrm>
          <a:prstGeom prst="rect">
            <a:avLst/>
          </a:prstGeom>
          <a:noFill/>
        </p:spPr>
        <p:txBody>
          <a:bodyPr wrap="none" rtlCol="0">
            <a:spAutoFit/>
          </a:bodyPr>
          <a:lstStyle/>
          <a:p>
            <a:r>
              <a:rPr lang="en-US" sz="2800" b="1" dirty="0"/>
              <a:t>CONNECT</a:t>
            </a:r>
          </a:p>
        </p:txBody>
      </p:sp>
      <p:sp>
        <p:nvSpPr>
          <p:cNvPr id="13" name="TextBox 12"/>
          <p:cNvSpPr txBox="1"/>
          <p:nvPr/>
        </p:nvSpPr>
        <p:spPr>
          <a:xfrm>
            <a:off x="5406865" y="1800366"/>
            <a:ext cx="2904000" cy="523220"/>
          </a:xfrm>
          <a:prstGeom prst="rect">
            <a:avLst/>
          </a:prstGeom>
          <a:noFill/>
        </p:spPr>
        <p:txBody>
          <a:bodyPr wrap="none" rtlCol="0">
            <a:spAutoFit/>
          </a:bodyPr>
          <a:lstStyle/>
          <a:p>
            <a:r>
              <a:rPr lang="en-US" sz="2800" b="1" dirty="0">
                <a:ln>
                  <a:solidFill>
                    <a:srgbClr val="0070C0"/>
                  </a:solidFill>
                </a:ln>
              </a:rPr>
              <a:t>CONNECTION REQ</a:t>
            </a:r>
          </a:p>
        </p:txBody>
      </p:sp>
      <p:cxnSp>
        <p:nvCxnSpPr>
          <p:cNvPr id="14" name="Straight Arrow Connector 13"/>
          <p:cNvCxnSpPr/>
          <p:nvPr/>
        </p:nvCxnSpPr>
        <p:spPr>
          <a:xfrm flipH="1">
            <a:off x="4157663" y="3098101"/>
            <a:ext cx="6274593" cy="602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06864" y="3503568"/>
            <a:ext cx="4194335" cy="523220"/>
          </a:xfrm>
          <a:prstGeom prst="rect">
            <a:avLst/>
          </a:prstGeom>
          <a:noFill/>
        </p:spPr>
        <p:txBody>
          <a:bodyPr wrap="square" rtlCol="0">
            <a:spAutoFit/>
          </a:bodyPr>
          <a:lstStyle/>
          <a:p>
            <a:r>
              <a:rPr lang="en-US" sz="2800" b="1" dirty="0">
                <a:ln>
                  <a:solidFill>
                    <a:srgbClr val="0070C0"/>
                  </a:solidFill>
                </a:ln>
              </a:rPr>
              <a:t>CONNECTION ACK</a:t>
            </a:r>
          </a:p>
        </p:txBody>
      </p:sp>
      <p:sp>
        <p:nvSpPr>
          <p:cNvPr id="18" name="TextBox 17"/>
          <p:cNvSpPr txBox="1"/>
          <p:nvPr/>
        </p:nvSpPr>
        <p:spPr>
          <a:xfrm>
            <a:off x="9681409" y="3556284"/>
            <a:ext cx="2137958" cy="523220"/>
          </a:xfrm>
          <a:prstGeom prst="rect">
            <a:avLst/>
          </a:prstGeom>
          <a:noFill/>
        </p:spPr>
        <p:txBody>
          <a:bodyPr wrap="none" rtlCol="0">
            <a:spAutoFit/>
          </a:bodyPr>
          <a:lstStyle/>
          <a:p>
            <a:r>
              <a:rPr lang="en-US" sz="2800" b="1">
                <a:solidFill>
                  <a:srgbClr val="FFC000"/>
                </a:solidFill>
              </a:rPr>
              <a:t>ESTABLISHED</a:t>
            </a:r>
            <a:endParaRPr lang="en-US" sz="2800" b="1" dirty="0">
              <a:solidFill>
                <a:srgbClr val="FFC000"/>
              </a:solidFill>
            </a:endParaRPr>
          </a:p>
        </p:txBody>
      </p:sp>
      <p:sp>
        <p:nvSpPr>
          <p:cNvPr id="19" name="TextBox 18"/>
          <p:cNvSpPr txBox="1"/>
          <p:nvPr/>
        </p:nvSpPr>
        <p:spPr>
          <a:xfrm>
            <a:off x="3057076" y="3729881"/>
            <a:ext cx="2137958" cy="523220"/>
          </a:xfrm>
          <a:prstGeom prst="rect">
            <a:avLst/>
          </a:prstGeom>
          <a:noFill/>
        </p:spPr>
        <p:txBody>
          <a:bodyPr wrap="none" rtlCol="0">
            <a:spAutoFit/>
          </a:bodyPr>
          <a:lstStyle/>
          <a:p>
            <a:r>
              <a:rPr lang="en-US" sz="2800" b="1">
                <a:solidFill>
                  <a:srgbClr val="FFC000"/>
                </a:solidFill>
              </a:rPr>
              <a:t>ESTABLISHED</a:t>
            </a:r>
            <a:endParaRPr lang="en-US" sz="2800" b="1" dirty="0">
              <a:solidFill>
                <a:srgbClr val="FFC000"/>
              </a:solidFill>
            </a:endParaRPr>
          </a:p>
        </p:txBody>
      </p:sp>
      <p:sp>
        <p:nvSpPr>
          <p:cNvPr id="20" name="TextBox 19"/>
          <p:cNvSpPr txBox="1"/>
          <p:nvPr/>
        </p:nvSpPr>
        <p:spPr>
          <a:xfrm>
            <a:off x="3053329" y="4649277"/>
            <a:ext cx="992579" cy="523220"/>
          </a:xfrm>
          <a:prstGeom prst="rect">
            <a:avLst/>
          </a:prstGeom>
          <a:noFill/>
        </p:spPr>
        <p:txBody>
          <a:bodyPr wrap="none" rtlCol="0">
            <a:spAutoFit/>
          </a:bodyPr>
          <a:lstStyle/>
          <a:p>
            <a:r>
              <a:rPr lang="en-US" sz="2800" b="1"/>
              <a:t>SEND</a:t>
            </a:r>
            <a:endParaRPr lang="en-US" sz="2800" b="1" dirty="0"/>
          </a:p>
        </p:txBody>
      </p:sp>
      <p:cxnSp>
        <p:nvCxnSpPr>
          <p:cNvPr id="21" name="Straight Arrow Connector 20"/>
          <p:cNvCxnSpPr/>
          <p:nvPr/>
        </p:nvCxnSpPr>
        <p:spPr>
          <a:xfrm>
            <a:off x="4245955" y="4846172"/>
            <a:ext cx="6174581" cy="4143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628031" y="4510976"/>
            <a:ext cx="960328" cy="523220"/>
          </a:xfrm>
          <a:prstGeom prst="rect">
            <a:avLst/>
          </a:prstGeom>
          <a:noFill/>
        </p:spPr>
        <p:txBody>
          <a:bodyPr wrap="none" rtlCol="0">
            <a:spAutoFit/>
          </a:bodyPr>
          <a:lstStyle/>
          <a:p>
            <a:r>
              <a:rPr lang="en-US" sz="2800" b="1">
                <a:ln>
                  <a:solidFill>
                    <a:srgbClr val="0070C0"/>
                  </a:solidFill>
                </a:ln>
              </a:rPr>
              <a:t>DATA</a:t>
            </a:r>
            <a:endParaRPr lang="en-US" sz="2800" b="1" dirty="0">
              <a:ln>
                <a:solidFill>
                  <a:srgbClr val="0070C0"/>
                </a:solidFill>
              </a:ln>
            </a:endParaRPr>
          </a:p>
        </p:txBody>
      </p:sp>
      <p:sp>
        <p:nvSpPr>
          <p:cNvPr id="23" name="TextBox 22"/>
          <p:cNvSpPr txBox="1"/>
          <p:nvPr/>
        </p:nvSpPr>
        <p:spPr>
          <a:xfrm>
            <a:off x="10508828" y="5016969"/>
            <a:ext cx="1404359" cy="523220"/>
          </a:xfrm>
          <a:prstGeom prst="rect">
            <a:avLst/>
          </a:prstGeom>
          <a:noFill/>
        </p:spPr>
        <p:txBody>
          <a:bodyPr wrap="none" rtlCol="0">
            <a:spAutoFit/>
          </a:bodyPr>
          <a:lstStyle/>
          <a:p>
            <a:r>
              <a:rPr lang="en-US" sz="2800" b="1" dirty="0"/>
              <a:t>RECEIVE</a:t>
            </a:r>
          </a:p>
        </p:txBody>
      </p:sp>
      <p:sp>
        <p:nvSpPr>
          <p:cNvPr id="24" name="TextBox 23"/>
          <p:cNvSpPr txBox="1"/>
          <p:nvPr/>
        </p:nvSpPr>
        <p:spPr>
          <a:xfrm>
            <a:off x="2036248" y="5370897"/>
            <a:ext cx="2121415" cy="523220"/>
          </a:xfrm>
          <a:prstGeom prst="rect">
            <a:avLst/>
          </a:prstGeom>
          <a:noFill/>
        </p:spPr>
        <p:txBody>
          <a:bodyPr wrap="none" rtlCol="0">
            <a:spAutoFit/>
          </a:bodyPr>
          <a:lstStyle/>
          <a:p>
            <a:r>
              <a:rPr lang="en-US" sz="2800" b="1"/>
              <a:t>DISCONNECT</a:t>
            </a:r>
            <a:endParaRPr lang="en-US" sz="2800" b="1" dirty="0"/>
          </a:p>
        </p:txBody>
      </p:sp>
      <p:cxnSp>
        <p:nvCxnSpPr>
          <p:cNvPr id="25" name="Straight Arrow Connector 24"/>
          <p:cNvCxnSpPr/>
          <p:nvPr/>
        </p:nvCxnSpPr>
        <p:spPr>
          <a:xfrm>
            <a:off x="4269918" y="5554528"/>
            <a:ext cx="6174581" cy="4143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21901" y="5188278"/>
            <a:ext cx="3396123" cy="523220"/>
          </a:xfrm>
          <a:prstGeom prst="rect">
            <a:avLst/>
          </a:prstGeom>
          <a:noFill/>
        </p:spPr>
        <p:txBody>
          <a:bodyPr wrap="none" rtlCol="0">
            <a:spAutoFit/>
          </a:bodyPr>
          <a:lstStyle/>
          <a:p>
            <a:r>
              <a:rPr lang="en-US" sz="2800" b="1" dirty="0">
                <a:ln>
                  <a:solidFill>
                    <a:srgbClr val="0070C0"/>
                  </a:solidFill>
                </a:ln>
              </a:rPr>
              <a:t>DISCONNECTION REQ</a:t>
            </a:r>
          </a:p>
        </p:txBody>
      </p:sp>
      <p:cxnSp>
        <p:nvCxnSpPr>
          <p:cNvPr id="27" name="Straight Arrow Connector 26"/>
          <p:cNvCxnSpPr/>
          <p:nvPr/>
        </p:nvCxnSpPr>
        <p:spPr>
          <a:xfrm flipH="1">
            <a:off x="4228245" y="6207334"/>
            <a:ext cx="6274593" cy="602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59561" y="6385849"/>
            <a:ext cx="3380605" cy="523220"/>
          </a:xfrm>
          <a:prstGeom prst="rect">
            <a:avLst/>
          </a:prstGeom>
          <a:noFill/>
        </p:spPr>
        <p:txBody>
          <a:bodyPr wrap="none" rtlCol="0">
            <a:spAutoFit/>
          </a:bodyPr>
          <a:lstStyle/>
          <a:p>
            <a:r>
              <a:rPr lang="en-US" sz="2800" b="1" dirty="0">
                <a:ln>
                  <a:solidFill>
                    <a:srgbClr val="0070C0"/>
                  </a:solidFill>
                </a:ln>
              </a:rPr>
              <a:t>DISCONNECTION ACK</a:t>
            </a:r>
          </a:p>
        </p:txBody>
      </p:sp>
      <p:sp>
        <p:nvSpPr>
          <p:cNvPr id="30" name="Rectangle 29"/>
          <p:cNvSpPr/>
          <p:nvPr/>
        </p:nvSpPr>
        <p:spPr>
          <a:xfrm>
            <a:off x="3042382" y="3764756"/>
            <a:ext cx="2371725" cy="728663"/>
          </a:xfrm>
          <a:prstGeom prst="rect">
            <a:avLst/>
          </a:prstGeom>
          <a:no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Rectangle 30"/>
          <p:cNvSpPr/>
          <p:nvPr/>
        </p:nvSpPr>
        <p:spPr>
          <a:xfrm>
            <a:off x="9480889" y="3514646"/>
            <a:ext cx="2371725" cy="728663"/>
          </a:xfrm>
          <a:prstGeom prst="rect">
            <a:avLst/>
          </a:prstGeom>
          <a:no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293428" y="3241536"/>
            <a:ext cx="2493884" cy="1569660"/>
          </a:xfrm>
          <a:prstGeom prst="rect">
            <a:avLst/>
          </a:prstGeom>
          <a:noFill/>
        </p:spPr>
        <p:txBody>
          <a:bodyPr wrap="square" rtlCol="0">
            <a:spAutoFit/>
          </a:bodyPr>
          <a:lstStyle/>
          <a:p>
            <a:r>
              <a:rPr lang="en-US" sz="2400" b="1" dirty="0"/>
              <a:t>The client and server needs to remember </a:t>
            </a:r>
            <a:r>
              <a:rPr lang="en-US" sz="2400" b="1"/>
              <a:t>the state</a:t>
            </a:r>
          </a:p>
        </p:txBody>
      </p:sp>
    </p:spTree>
    <p:extLst>
      <p:ext uri="{BB962C8B-B14F-4D97-AF65-F5344CB8AC3E}">
        <p14:creationId xmlns:p14="http://schemas.microsoft.com/office/powerpoint/2010/main" val="11874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Layer Protocol </a:t>
            </a:r>
            <a:r>
              <a:rPr lang="mr-IN" dirty="0"/>
              <a:t>–</a:t>
            </a:r>
            <a:r>
              <a:rPr lang="en-US" dirty="0"/>
              <a:t> State Diagram</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70125" y="977088"/>
            <a:ext cx="7302500" cy="5391962"/>
          </a:xfrm>
          <a:prstGeom prst="rect">
            <a:avLst/>
          </a:prstGeom>
        </p:spPr>
      </p:pic>
      <p:sp>
        <p:nvSpPr>
          <p:cNvPr id="6" name="TextBox 5"/>
          <p:cNvSpPr txBox="1"/>
          <p:nvPr/>
        </p:nvSpPr>
        <p:spPr>
          <a:xfrm>
            <a:off x="9686016" y="5445682"/>
            <a:ext cx="2286909" cy="1200329"/>
          </a:xfrm>
          <a:prstGeom prst="rect">
            <a:avLst/>
          </a:prstGeom>
          <a:noFill/>
        </p:spPr>
        <p:txBody>
          <a:bodyPr wrap="square" rtlCol="0">
            <a:spAutoFit/>
          </a:bodyPr>
          <a:lstStyle/>
          <a:p>
            <a:r>
              <a:rPr lang="en-US" b="1" dirty="0"/>
              <a:t>Source: Computer Networks (5</a:t>
            </a:r>
            <a:r>
              <a:rPr lang="en-US" b="1" baseline="30000" dirty="0"/>
              <a:t>th</a:t>
            </a:r>
            <a:r>
              <a:rPr lang="en-US" b="1" dirty="0"/>
              <a:t> Edition) by Tanenbaum, </a:t>
            </a:r>
            <a:r>
              <a:rPr lang="en-US" b="1" dirty="0" err="1"/>
              <a:t>Wetherell</a:t>
            </a:r>
            <a:r>
              <a:rPr lang="en-US" b="1" dirty="0"/>
              <a:t> </a:t>
            </a:r>
          </a:p>
        </p:txBody>
      </p:sp>
      <p:sp>
        <p:nvSpPr>
          <p:cNvPr id="7" name="TextBox 6"/>
          <p:cNvSpPr txBox="1"/>
          <p:nvPr/>
        </p:nvSpPr>
        <p:spPr>
          <a:xfrm>
            <a:off x="640833" y="3149849"/>
            <a:ext cx="1800749" cy="707886"/>
          </a:xfrm>
          <a:prstGeom prst="rect">
            <a:avLst/>
          </a:prstGeom>
          <a:noFill/>
        </p:spPr>
        <p:txBody>
          <a:bodyPr wrap="none" rtlCol="0">
            <a:spAutoFit/>
          </a:bodyPr>
          <a:lstStyle/>
          <a:p>
            <a:r>
              <a:rPr lang="en-US" sz="4000" b="1"/>
              <a:t>SERVER</a:t>
            </a:r>
            <a:endParaRPr lang="en-US" sz="4000" b="1" dirty="0"/>
          </a:p>
        </p:txBody>
      </p:sp>
      <p:sp>
        <p:nvSpPr>
          <p:cNvPr id="9" name="Rectangle 8"/>
          <p:cNvSpPr/>
          <p:nvPr/>
        </p:nvSpPr>
        <p:spPr>
          <a:xfrm>
            <a:off x="470632" y="1085850"/>
            <a:ext cx="6173056" cy="5283199"/>
          </a:xfrm>
          <a:prstGeom prst="rect">
            <a:avLst/>
          </a:prstGeom>
          <a:no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923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10851</TotalTime>
  <Words>3875</Words>
  <Application>Microsoft Office PowerPoint</Application>
  <PresentationFormat>Widescreen</PresentationFormat>
  <Paragraphs>703</Paragraphs>
  <Slides>79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Arial Narrow</vt:lpstr>
      <vt:lpstr>Arial Rounded MT Bold</vt:lpstr>
      <vt:lpstr>Calibri</vt:lpstr>
      <vt:lpstr>Office Theme</vt:lpstr>
      <vt:lpstr>CS 31006: Computer Networks – Transport Layer Services</vt:lpstr>
      <vt:lpstr>Protocol Stack Implementation in a Host</vt:lpstr>
      <vt:lpstr>How Application Data Passes Through Different Layers</vt:lpstr>
      <vt:lpstr>Transport Layer Services</vt:lpstr>
      <vt:lpstr>Transport Layer – Interfacing with Application and Network</vt:lpstr>
      <vt:lpstr>Transport Layer – Interfacing with Application and Network</vt:lpstr>
      <vt:lpstr>Transport Service Primitives</vt:lpstr>
      <vt:lpstr>Transport Service Primitive – Connection Establishment</vt:lpstr>
      <vt:lpstr>Transport Layer Protocol – State Diagram</vt:lpstr>
      <vt:lpstr>Transport Layer Protocol – State Diagram</vt:lpstr>
      <vt:lpstr>Segment, Packet (or Datagram) and Frame</vt:lpstr>
      <vt:lpstr>Connection Establishment</vt:lpstr>
      <vt:lpstr>Connection Establishment</vt:lpstr>
      <vt:lpstr>Connection Establishment</vt:lpstr>
      <vt:lpstr>Connection Establishment</vt:lpstr>
      <vt:lpstr>Connection Establishment – Handling Delayed Duplicates</vt:lpstr>
      <vt:lpstr>Connection Establishment – Handling Delayed Duplicates</vt:lpstr>
      <vt:lpstr>Connection Establishment – Handling Delayed Duplicates</vt:lpstr>
      <vt:lpstr>Sequence Number Adjustment</vt:lpstr>
      <vt:lpstr>Why Initial Sequence Number is Important </vt:lpstr>
      <vt:lpstr>What We Ideally Want? Either …</vt:lpstr>
      <vt:lpstr>What We Ideally Want? Or …</vt:lpstr>
      <vt:lpstr>Connection Establishment – Handling Delayed Duplicates</vt:lpstr>
      <vt:lpstr>How do We Ensure that Packet Sequence Numbers are  Out of the Forbidden Region</vt:lpstr>
      <vt:lpstr>Adjusting the Sending Rate based on Sequence Numbers</vt:lpstr>
      <vt:lpstr>Three Way Handshake</vt:lpstr>
      <vt:lpstr>Three Way Handshake – CONNECTION REQUEST is a Delayed Duplicate</vt:lpstr>
      <vt:lpstr>Three Way Handshake – CONNECTION REQUEST and ACKNOWLEDGEMENT both are Delayed Duplicates</vt:lpstr>
      <vt:lpstr>Connection Release – Asymmetric Release</vt:lpstr>
      <vt:lpstr>Connection Release – Symmetric Release</vt:lpstr>
      <vt:lpstr>The Two Army Problem</vt:lpstr>
      <vt:lpstr>Connection Release</vt:lpstr>
      <vt:lpstr>Connection Release – Final ACK Lost</vt:lpstr>
      <vt:lpstr>Connection Release – Response Lost</vt:lpstr>
      <vt:lpstr>Connection Release – Response Lost and Subsequent DRs Lost</vt:lpstr>
      <vt:lpstr>Ensure Reliability at the Transport Layer</vt:lpstr>
      <vt:lpstr>Error Control and Flow Control </vt:lpstr>
      <vt:lpstr>Flow Control Algorithms</vt:lpstr>
      <vt:lpstr>Flow Control Algorithms</vt:lpstr>
      <vt:lpstr>Stop and Wait ARQ – Sender Implementation</vt:lpstr>
      <vt:lpstr>Problem with Stop and Wait</vt:lpstr>
      <vt:lpstr>Stop and Wait versus Sliding Window (Pipelined)</vt:lpstr>
      <vt:lpstr>Sliding Window Protocols</vt:lpstr>
      <vt:lpstr>Sliding Window Protocols – Sending Window and Receiving Window</vt:lpstr>
      <vt:lpstr>Sliding Window for a 3 bit Sequence Number</vt:lpstr>
      <vt:lpstr>Sliding Window Protocols in Noisy Channels</vt:lpstr>
      <vt:lpstr>Go Back N ARQ – Sender Window Control </vt:lpstr>
      <vt:lpstr>Go Back N ARQ</vt:lpstr>
      <vt:lpstr>Go Back N ARQ – Sender </vt:lpstr>
      <vt:lpstr>Go Back N ARQ – Receiver </vt:lpstr>
      <vt:lpstr>Go Back N ARQ – A Bound on Window Size</vt:lpstr>
      <vt:lpstr>Go Back N ARQ – A Bound on Window Size</vt:lpstr>
      <vt:lpstr>Go Back N ARQ – A Bound on Window Size</vt:lpstr>
      <vt:lpstr>Selective Repeat (SR) – Window Control </vt:lpstr>
      <vt:lpstr>Selective Repeat ARQ</vt:lpstr>
      <vt:lpstr>Selective Repeat – A Bound on Window Size</vt:lpstr>
      <vt:lpstr>Selective Repeat – A Bound on Window Size</vt:lpstr>
      <vt:lpstr>Selective Repeat – A Bound on Window Size</vt:lpstr>
      <vt:lpstr>Bandwidth Delay Product </vt:lpstr>
      <vt:lpstr>Bandwidth Delay Product – Implication on Window Size</vt:lpstr>
      <vt:lpstr>Implication of BDP on Protocol Design Choice</vt:lpstr>
      <vt:lpstr>Application Transport Interfacing – Sender Side </vt:lpstr>
      <vt:lpstr>Application Transport Interfacing – Sender Side </vt:lpstr>
      <vt:lpstr>Application Transport Interfacing – Receiver Side</vt:lpstr>
      <vt:lpstr>Application Transport Interfacing – Receiver Side (Alternate Implementation)</vt:lpstr>
      <vt:lpstr>Organizing Transport Buffer Pool</vt:lpstr>
      <vt:lpstr>Organizing Transport Buffer Pool</vt:lpstr>
      <vt:lpstr>Dynamic Buffer Management for Window Based Flow Control</vt:lpstr>
      <vt:lpstr>Dynamic Buffer Management for Window Based Flow Control</vt:lpstr>
      <vt:lpstr>Congestion Control in the Network</vt:lpstr>
      <vt:lpstr>Congestion Control in the Network</vt:lpstr>
      <vt:lpstr>Congestion Control in the Network</vt:lpstr>
      <vt:lpstr>Network Congestion – Impact over Goodput and Delay</vt:lpstr>
      <vt:lpstr>Congestion Control and Fairness</vt:lpstr>
      <vt:lpstr>Max-Min Fairness – An Example</vt:lpstr>
      <vt:lpstr>AIMD – Efficient and Fair Operating Point for Congestion Control</vt:lpstr>
      <vt:lpstr>AIMD – Design Rationale (Two Flows Example)</vt:lpstr>
      <vt:lpstr>AIMD – Design Rationale (Two Flows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Rajat</cp:lastModifiedBy>
  <cp:revision>309</cp:revision>
  <dcterms:created xsi:type="dcterms:W3CDTF">2017-09-14T08:48:41Z</dcterms:created>
  <dcterms:modified xsi:type="dcterms:W3CDTF">2021-02-09T11:56:42Z</dcterms:modified>
</cp:coreProperties>
</file>